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3" r:id="rId2"/>
  </p:sldMasterIdLst>
  <p:notesMasterIdLst>
    <p:notesMasterId r:id="rId6"/>
  </p:notesMasterIdLst>
  <p:sldIdLst>
    <p:sldId id="305" r:id="rId3"/>
    <p:sldId id="292" r:id="rId4"/>
    <p:sldId id="297" r:id="rId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7683" autoAdjust="0"/>
  </p:normalViewPr>
  <p:slideViewPr>
    <p:cSldViewPr snapToGrid="0">
      <p:cViewPr varScale="1">
        <p:scale>
          <a:sx n="56" d="100"/>
          <a:sy n="56" d="100"/>
        </p:scale>
        <p:origin x="8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3365-4A8A-4DA3-BD71-AB4EFFED647C}" type="datetimeFigureOut">
              <a:rPr lang="en-GB" smtClean="0"/>
              <a:t>29/11/2022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F4496-6F4B-438F-AC44-81C66DAF8246}" type="slidenum">
              <a:rPr lang="en-GB" smtClean="0"/>
              <a:t>‹#›</a:t>
            </a:fld>
            <a:endParaRPr lang="en-GB"/>
          </a:p>
        </p:txBody>
      </p:sp>
    </p:spTree>
    <p:extLst>
      <p:ext uri="{BB962C8B-B14F-4D97-AF65-F5344CB8AC3E}">
        <p14:creationId xmlns:p14="http://schemas.microsoft.com/office/powerpoint/2010/main" val="56581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De oceaan bedekt maar liefst 70% van het aardoppervlak en biedt veel voordelen voor de mens. Zaken die rechtstreeks uit de oceaan komen zoals vis en schaaldieren of zuurstof, maar ook minder rechtstreekse winsten waaronder onderzoek voor medicijnen of jobs in toeristische gebieden.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In deze lessen zal je leren over de verschillende voordelen van onze oceaan en door middel van experimenten zal je deze voordelen zelf kunnen waarnemen en benutten.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PowerPoint door Charlotte Beerten van </a:t>
            </a:r>
            <a:r>
              <a:rPr lang="nl-BE" sz="1200" kern="1200" dirty="0" err="1">
                <a:solidFill>
                  <a:schemeClr val="tx1"/>
                </a:solidFill>
                <a:effectLst/>
                <a:latin typeface="+mn-lt"/>
                <a:ea typeface="+mn-ea"/>
                <a:cs typeface="+mn-cs"/>
              </a:rPr>
              <a:t>PlaneetZee</a:t>
            </a:r>
            <a:r>
              <a:rPr lang="nl-BE" sz="1200" kern="1200" dirty="0">
                <a:solidFill>
                  <a:schemeClr val="tx1"/>
                </a:solidFill>
                <a:effectLst/>
                <a:latin typeface="+mn-lt"/>
                <a:ea typeface="+mn-ea"/>
                <a:cs typeface="+mn-cs"/>
              </a:rPr>
              <a:t>, VLIZ</a:t>
            </a:r>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52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Die algen waar zit dat nu eigenlijk allemaal in? Laat de leerlingen bij de foto’s op de dia zeggen of er algen inzitten of niet. In alle producten op de foto’s zitten algen. </a:t>
            </a:r>
            <a:endParaRPr lang="nl-BE" sz="1200"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Je vertelt dat je met de klas verf gaat maken en de algen hiervoor gebruikt.</a:t>
            </a:r>
          </a:p>
          <a:p>
            <a:endParaRPr lang="nl-B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Voorwerpen zijn (van boven naar onder en van links naar rechts): verf, medicijnen tegen maagpijn, kleuren van deze kleren, een dagcrème en sushi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72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46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November 29,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267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November 29,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6210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November 29,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301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11/29/2022</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611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11/29/2022</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71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42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35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70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098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717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18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November 29,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66963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5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56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11/29/2022</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4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November 29,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073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November 29,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0508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November 29,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541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November 29,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07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November 29,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324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November 29,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5411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November 29,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6382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November 29,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1240511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11/29/2022</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2386933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
            <a:extLst>
              <a:ext uri="{FF2B5EF4-FFF2-40B4-BE49-F238E27FC236}">
                <a16:creationId xmlns:a16="http://schemas.microsoft.com/office/drawing/2014/main" id="{190054EC-AB70-4B2F-85E1-D44B7CCE71FB}"/>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hape 6">
            <a:extLst>
              <a:ext uri="{FF2B5EF4-FFF2-40B4-BE49-F238E27FC236}">
                <a16:creationId xmlns:a16="http://schemas.microsoft.com/office/drawing/2014/main" id="{3471970D-3A62-42E4-8182-0A4D67C7A6DB}"/>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04B4D331-F4E3-49EF-9E26-D61C0F160A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24" name="Picture 3" descr="Koraalrif onder water">
            <a:extLst>
              <a:ext uri="{FF2B5EF4-FFF2-40B4-BE49-F238E27FC236}">
                <a16:creationId xmlns:a16="http://schemas.microsoft.com/office/drawing/2014/main" id="{D133E4A5-AEED-4897-915C-675B45256B6C}"/>
              </a:ext>
            </a:extLst>
          </p:cNvPr>
          <p:cNvPicPr>
            <a:picLocks noChangeAspect="1"/>
          </p:cNvPicPr>
          <p:nvPr/>
        </p:nvPicPr>
        <p:blipFill rotWithShape="1">
          <a:blip r:embed="rId5">
            <a:alphaModFix amt="55000"/>
          </a:blip>
          <a:srcRect t="15730"/>
          <a:stretch/>
        </p:blipFill>
        <p:spPr>
          <a:xfrm>
            <a:off x="20" y="10"/>
            <a:ext cx="12191980" cy="6857990"/>
          </a:xfrm>
          <a:prstGeom prst="rect">
            <a:avLst/>
          </a:prstGeom>
        </p:spPr>
      </p:pic>
      <p:sp>
        <p:nvSpPr>
          <p:cNvPr id="10" name="Ondertitel 2">
            <a:extLst>
              <a:ext uri="{FF2B5EF4-FFF2-40B4-BE49-F238E27FC236}">
                <a16:creationId xmlns:a16="http://schemas.microsoft.com/office/drawing/2014/main" id="{160D54B2-6CFD-47CF-8161-C66B9F43A6BA}"/>
              </a:ext>
            </a:extLst>
          </p:cNvPr>
          <p:cNvSpPr txBox="1">
            <a:spLocks/>
          </p:cNvSpPr>
          <p:nvPr/>
        </p:nvSpPr>
        <p:spPr>
          <a:xfrm>
            <a:off x="1528870" y="3927908"/>
            <a:ext cx="9144000" cy="4546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Avenir Next LT Pro"/>
              <a:ea typeface="+mn-ea"/>
              <a:cs typeface="+mn-cs"/>
            </a:endParaRPr>
          </a:p>
        </p:txBody>
      </p:sp>
      <p:sp>
        <p:nvSpPr>
          <p:cNvPr id="11" name="Tekstvak 9">
            <a:extLst>
              <a:ext uri="{FF2B5EF4-FFF2-40B4-BE49-F238E27FC236}">
                <a16:creationId xmlns:a16="http://schemas.microsoft.com/office/drawing/2014/main" id="{743535A4-0263-494D-A296-19D163637F42}"/>
              </a:ext>
            </a:extLst>
          </p:cNvPr>
          <p:cNvSpPr txBox="1"/>
          <p:nvPr/>
        </p:nvSpPr>
        <p:spPr>
          <a:xfrm>
            <a:off x="1077921" y="1030288"/>
            <a:ext cx="7417492" cy="830997"/>
          </a:xfrm>
          <a:prstGeom prst="rect">
            <a:avLst/>
          </a:prstGeom>
          <a:noFill/>
        </p:spPr>
        <p:txBody>
          <a:bodyPr wrap="square" rtlCol="0">
            <a:spAutoFit/>
          </a:bodyPr>
          <a:lstStyle/>
          <a:p>
            <a:r>
              <a:rPr lang="nl-BE" sz="4800" b="1" dirty="0">
                <a:solidFill>
                  <a:srgbClr val="354D9B"/>
                </a:solidFill>
                <a:effectLst/>
                <a:latin typeface="Sofia Pro" pitchFamily="2" charset="0"/>
              </a:rPr>
              <a:t>Voordelen van de oceaan</a:t>
            </a:r>
            <a:endParaRPr lang="nl-BE" sz="4800" dirty="0">
              <a:solidFill>
                <a:srgbClr val="354D9B"/>
              </a:solidFill>
              <a:effectLst/>
              <a:latin typeface="Sofia Pro" pitchFamily="2" charset="0"/>
            </a:endParaRPr>
          </a:p>
        </p:txBody>
      </p:sp>
    </p:spTree>
    <p:extLst>
      <p:ext uri="{BB962C8B-B14F-4D97-AF65-F5344CB8AC3E}">
        <p14:creationId xmlns:p14="http://schemas.microsoft.com/office/powerpoint/2010/main" val="395740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
            <a:extLst>
              <a:ext uri="{FF2B5EF4-FFF2-40B4-BE49-F238E27FC236}">
                <a16:creationId xmlns:a16="http://schemas.microsoft.com/office/drawing/2014/main" id="{CAB8C996-CAE2-4994-B576-4E44AB0A4A84}"/>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hape 6">
            <a:extLst>
              <a:ext uri="{FF2B5EF4-FFF2-40B4-BE49-F238E27FC236}">
                <a16:creationId xmlns:a16="http://schemas.microsoft.com/office/drawing/2014/main" id="{C724B5B1-3C35-4CC8-A129-05E8DAC272FB}"/>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130F0C8C-5ACF-47F7-A8B2-29338BDC60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1026" name="Picture 2" descr="Natuurlijke gezichtscrème voor normaal-vette huid - Road 60">
            <a:extLst>
              <a:ext uri="{FF2B5EF4-FFF2-40B4-BE49-F238E27FC236}">
                <a16:creationId xmlns:a16="http://schemas.microsoft.com/office/drawing/2014/main" id="{86ED907A-C53F-4C42-9821-CF80BCFB53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174" y="773851"/>
            <a:ext cx="3009900" cy="3009900"/>
          </a:xfrm>
          <a:prstGeom prst="rect">
            <a:avLst/>
          </a:prstGeom>
          <a:noFill/>
          <a:extLst>
            <a:ext uri="{909E8E84-426E-40DD-AFC4-6F175D3DCCD1}">
              <a14:hiddenFill xmlns:a14="http://schemas.microsoft.com/office/drawing/2010/main">
                <a:solidFill>
                  <a:srgbClr val="FFFFFF"/>
                </a:solidFill>
              </a14:hiddenFill>
            </a:ext>
          </a:extLst>
        </p:spPr>
      </p:pic>
      <p:sp>
        <p:nvSpPr>
          <p:cNvPr id="20" name="Tekstvak 19">
            <a:extLst>
              <a:ext uri="{FF2B5EF4-FFF2-40B4-BE49-F238E27FC236}">
                <a16:creationId xmlns:a16="http://schemas.microsoft.com/office/drawing/2014/main" id="{70C1B5B2-ED02-41EF-99A4-6F44A7598732}"/>
              </a:ext>
            </a:extLst>
          </p:cNvPr>
          <p:cNvSpPr txBox="1"/>
          <p:nvPr/>
        </p:nvSpPr>
        <p:spPr>
          <a:xfrm>
            <a:off x="10908755" y="3081285"/>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road 60</a:t>
            </a:r>
          </a:p>
        </p:txBody>
      </p:sp>
      <p:pic>
        <p:nvPicPr>
          <p:cNvPr id="21" name="Afbeelding 20">
            <a:extLst>
              <a:ext uri="{FF2B5EF4-FFF2-40B4-BE49-F238E27FC236}">
                <a16:creationId xmlns:a16="http://schemas.microsoft.com/office/drawing/2014/main" id="{29324FD4-904B-4FA4-94FF-E116B4131D75}"/>
              </a:ext>
            </a:extLst>
          </p:cNvPr>
          <p:cNvPicPr>
            <a:picLocks noChangeAspect="1"/>
          </p:cNvPicPr>
          <p:nvPr/>
        </p:nvPicPr>
        <p:blipFill>
          <a:blip r:embed="rId6"/>
          <a:stretch>
            <a:fillRect/>
          </a:stretch>
        </p:blipFill>
        <p:spPr>
          <a:xfrm>
            <a:off x="7636072" y="3507251"/>
            <a:ext cx="4565904" cy="2568321"/>
          </a:xfrm>
          <a:prstGeom prst="rect">
            <a:avLst/>
          </a:prstGeom>
        </p:spPr>
      </p:pic>
      <p:sp>
        <p:nvSpPr>
          <p:cNvPr id="23" name="Tekstvak 22">
            <a:extLst>
              <a:ext uri="{FF2B5EF4-FFF2-40B4-BE49-F238E27FC236}">
                <a16:creationId xmlns:a16="http://schemas.microsoft.com/office/drawing/2014/main" id="{F18E8C16-B93F-4F2F-83E2-091CBC2C1ACD}"/>
              </a:ext>
            </a:extLst>
          </p:cNvPr>
          <p:cNvSpPr txBox="1"/>
          <p:nvPr/>
        </p:nvSpPr>
        <p:spPr>
          <a:xfrm>
            <a:off x="10635234" y="5364125"/>
            <a:ext cx="2122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Philadelphia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original</a:t>
            </a:r>
          </a:p>
        </p:txBody>
      </p:sp>
      <p:pic>
        <p:nvPicPr>
          <p:cNvPr id="1028" name="Picture 4" descr="Microalgenverf zorgt ervoor dat je kleding van kleur verandert">
            <a:extLst>
              <a:ext uri="{FF2B5EF4-FFF2-40B4-BE49-F238E27FC236}">
                <a16:creationId xmlns:a16="http://schemas.microsoft.com/office/drawing/2014/main" id="{640170B9-B90D-4828-A473-B64BBD9CE4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9944" y="1391557"/>
            <a:ext cx="3597888" cy="5394960"/>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4">
            <a:extLst>
              <a:ext uri="{FF2B5EF4-FFF2-40B4-BE49-F238E27FC236}">
                <a16:creationId xmlns:a16="http://schemas.microsoft.com/office/drawing/2014/main" id="{CC7D876D-70C8-4E4D-9436-240B2D94E77E}"/>
              </a:ext>
            </a:extLst>
          </p:cNvPr>
          <p:cNvSpPr txBox="1"/>
          <p:nvPr/>
        </p:nvSpPr>
        <p:spPr>
          <a:xfrm>
            <a:off x="6698524" y="6316448"/>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Vice</a:t>
            </a:r>
          </a:p>
        </p:txBody>
      </p:sp>
      <p:sp>
        <p:nvSpPr>
          <p:cNvPr id="27" name="Tekstvak 26">
            <a:extLst>
              <a:ext uri="{FF2B5EF4-FFF2-40B4-BE49-F238E27FC236}">
                <a16:creationId xmlns:a16="http://schemas.microsoft.com/office/drawing/2014/main" id="{87F20A96-6FBE-4C2C-9404-CC23367193D2}"/>
              </a:ext>
            </a:extLst>
          </p:cNvPr>
          <p:cNvSpPr txBox="1"/>
          <p:nvPr/>
        </p:nvSpPr>
        <p:spPr>
          <a:xfrm>
            <a:off x="583311" y="3823471"/>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Lanxess</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pic>
        <p:nvPicPr>
          <p:cNvPr id="24" name="Afbeelding 23">
            <a:extLst>
              <a:ext uri="{FF2B5EF4-FFF2-40B4-BE49-F238E27FC236}">
                <a16:creationId xmlns:a16="http://schemas.microsoft.com/office/drawing/2014/main" id="{DC439DDA-82A2-4DA7-A2D4-962D21FBACAB}"/>
              </a:ext>
            </a:extLst>
          </p:cNvPr>
          <p:cNvPicPr>
            <a:picLocks noChangeAspect="1"/>
          </p:cNvPicPr>
          <p:nvPr/>
        </p:nvPicPr>
        <p:blipFill>
          <a:blip r:embed="rId8"/>
          <a:stretch>
            <a:fillRect/>
          </a:stretch>
        </p:blipFill>
        <p:spPr>
          <a:xfrm>
            <a:off x="509781" y="4262596"/>
            <a:ext cx="3393724" cy="2545293"/>
          </a:xfrm>
          <a:prstGeom prst="rect">
            <a:avLst/>
          </a:prstGeom>
        </p:spPr>
      </p:pic>
      <p:sp>
        <p:nvSpPr>
          <p:cNvPr id="29" name="Tekstvak 28">
            <a:extLst>
              <a:ext uri="{FF2B5EF4-FFF2-40B4-BE49-F238E27FC236}">
                <a16:creationId xmlns:a16="http://schemas.microsoft.com/office/drawing/2014/main" id="{B9A7764F-FE80-409C-934D-0C1FB737A304}"/>
              </a:ext>
            </a:extLst>
          </p:cNvPr>
          <p:cNvSpPr txBox="1"/>
          <p:nvPr/>
        </p:nvSpPr>
        <p:spPr>
          <a:xfrm>
            <a:off x="1472946" y="6355347"/>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apotheek</a:t>
            </a: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eFarma</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30" name="Titel 1">
            <a:extLst>
              <a:ext uri="{FF2B5EF4-FFF2-40B4-BE49-F238E27FC236}">
                <a16:creationId xmlns:a16="http://schemas.microsoft.com/office/drawing/2014/main" id="{8EC4310C-C336-41B0-9F40-6227BC2C619E}"/>
              </a:ext>
            </a:extLst>
          </p:cNvPr>
          <p:cNvSpPr txBox="1">
            <a:spLocks/>
          </p:cNvSpPr>
          <p:nvPr/>
        </p:nvSpPr>
        <p:spPr>
          <a:xfrm>
            <a:off x="1457124" y="279806"/>
            <a:ext cx="9144000" cy="926401"/>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800" dirty="0" err="1">
                <a:solidFill>
                  <a:srgbClr val="354D9B"/>
                </a:solidFill>
                <a:latin typeface="Sofia Pro" pitchFamily="2" charset="0"/>
                <a:ea typeface="+mn-ea"/>
                <a:cs typeface="+mn-cs"/>
              </a:rPr>
              <a:t>Waar</a:t>
            </a:r>
            <a:r>
              <a:rPr lang="en-GB" sz="4800" dirty="0">
                <a:solidFill>
                  <a:srgbClr val="354D9B"/>
                </a:solidFill>
                <a:latin typeface="Sofia Pro" pitchFamily="2" charset="0"/>
                <a:ea typeface="+mn-ea"/>
                <a:cs typeface="+mn-cs"/>
              </a:rPr>
              <a:t> </a:t>
            </a:r>
            <a:r>
              <a:rPr lang="en-GB" sz="4800" dirty="0" err="1">
                <a:solidFill>
                  <a:srgbClr val="354D9B"/>
                </a:solidFill>
                <a:latin typeface="Sofia Pro" pitchFamily="2" charset="0"/>
                <a:ea typeface="+mn-ea"/>
                <a:cs typeface="+mn-cs"/>
              </a:rPr>
              <a:t>zitten</a:t>
            </a:r>
            <a:r>
              <a:rPr lang="en-GB" sz="4800" dirty="0">
                <a:solidFill>
                  <a:srgbClr val="354D9B"/>
                </a:solidFill>
                <a:latin typeface="Sofia Pro" pitchFamily="2" charset="0"/>
                <a:ea typeface="+mn-ea"/>
                <a:cs typeface="+mn-cs"/>
              </a:rPr>
              <a:t> </a:t>
            </a:r>
            <a:r>
              <a:rPr lang="en-GB" sz="4800" dirty="0" err="1">
                <a:solidFill>
                  <a:srgbClr val="354D9B"/>
                </a:solidFill>
                <a:latin typeface="Sofia Pro" pitchFamily="2" charset="0"/>
                <a:ea typeface="+mn-ea"/>
                <a:cs typeface="+mn-cs"/>
              </a:rPr>
              <a:t>algen</a:t>
            </a:r>
            <a:r>
              <a:rPr lang="en-GB" sz="4800" dirty="0">
                <a:solidFill>
                  <a:srgbClr val="354D9B"/>
                </a:solidFill>
                <a:latin typeface="Sofia Pro" pitchFamily="2" charset="0"/>
                <a:ea typeface="+mn-ea"/>
                <a:cs typeface="+mn-cs"/>
              </a:rPr>
              <a:t> in?</a:t>
            </a:r>
          </a:p>
        </p:txBody>
      </p:sp>
      <p:pic>
        <p:nvPicPr>
          <p:cNvPr id="22" name="Afbeelding 21">
            <a:extLst>
              <a:ext uri="{FF2B5EF4-FFF2-40B4-BE49-F238E27FC236}">
                <a16:creationId xmlns:a16="http://schemas.microsoft.com/office/drawing/2014/main" id="{088ABABE-5971-495B-8EED-0436CC0BDBB9}"/>
              </a:ext>
            </a:extLst>
          </p:cNvPr>
          <p:cNvPicPr>
            <a:picLocks noChangeAspect="1"/>
          </p:cNvPicPr>
          <p:nvPr/>
        </p:nvPicPr>
        <p:blipFill>
          <a:blip r:embed="rId9"/>
          <a:stretch>
            <a:fillRect/>
          </a:stretch>
        </p:blipFill>
        <p:spPr>
          <a:xfrm>
            <a:off x="583311" y="2198473"/>
            <a:ext cx="3393724" cy="2266876"/>
          </a:xfrm>
          <a:prstGeom prst="rect">
            <a:avLst/>
          </a:prstGeom>
        </p:spPr>
      </p:pic>
    </p:spTree>
    <p:extLst>
      <p:ext uri="{BB962C8B-B14F-4D97-AF65-F5344CB8AC3E}">
        <p14:creationId xmlns:p14="http://schemas.microsoft.com/office/powerpoint/2010/main" val="287235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1">
            <a:extLst>
              <a:ext uri="{FF2B5EF4-FFF2-40B4-BE49-F238E27FC236}">
                <a16:creationId xmlns:a16="http://schemas.microsoft.com/office/drawing/2014/main" id="{A5C2CBF5-5C1A-4AE6-B2B3-385644C923AF}"/>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hape 6">
            <a:extLst>
              <a:ext uri="{FF2B5EF4-FFF2-40B4-BE49-F238E27FC236}">
                <a16:creationId xmlns:a16="http://schemas.microsoft.com/office/drawing/2014/main" id="{D409D39D-402C-46AC-8A9F-F9BEA5BC0C27}"/>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Afbeelding 21">
            <a:extLst>
              <a:ext uri="{FF2B5EF4-FFF2-40B4-BE49-F238E27FC236}">
                <a16:creationId xmlns:a16="http://schemas.microsoft.com/office/drawing/2014/main" id="{088ABABE-5971-495B-8EED-0436CC0BDBB9}"/>
              </a:ext>
            </a:extLst>
          </p:cNvPr>
          <p:cNvPicPr>
            <a:picLocks noChangeAspect="1"/>
          </p:cNvPicPr>
          <p:nvPr/>
        </p:nvPicPr>
        <p:blipFill>
          <a:blip r:embed="rId3"/>
          <a:stretch>
            <a:fillRect/>
          </a:stretch>
        </p:blipFill>
        <p:spPr>
          <a:xfrm>
            <a:off x="3033059" y="1820757"/>
            <a:ext cx="6621182" cy="4422693"/>
          </a:xfrm>
          <a:prstGeom prst="rect">
            <a:avLst/>
          </a:prstGeom>
        </p:spPr>
      </p:pic>
      <p:sp>
        <p:nvSpPr>
          <p:cNvPr id="27" name="Tekstvak 26">
            <a:extLst>
              <a:ext uri="{FF2B5EF4-FFF2-40B4-BE49-F238E27FC236}">
                <a16:creationId xmlns:a16="http://schemas.microsoft.com/office/drawing/2014/main" id="{87F20A96-6FBE-4C2C-9404-CC23367193D2}"/>
              </a:ext>
            </a:extLst>
          </p:cNvPr>
          <p:cNvSpPr txBox="1"/>
          <p:nvPr/>
        </p:nvSpPr>
        <p:spPr>
          <a:xfrm>
            <a:off x="8420832" y="1820757"/>
            <a:ext cx="2031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Lanxess</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sp>
        <p:nvSpPr>
          <p:cNvPr id="11" name="Titel 1">
            <a:extLst>
              <a:ext uri="{FF2B5EF4-FFF2-40B4-BE49-F238E27FC236}">
                <a16:creationId xmlns:a16="http://schemas.microsoft.com/office/drawing/2014/main" id="{4D586075-661D-47FA-BBD8-63E16AF9D4C4}"/>
              </a:ext>
            </a:extLst>
          </p:cNvPr>
          <p:cNvSpPr txBox="1">
            <a:spLocks/>
          </p:cNvSpPr>
          <p:nvPr/>
        </p:nvSpPr>
        <p:spPr>
          <a:xfrm>
            <a:off x="1457124" y="279806"/>
            <a:ext cx="9144000" cy="926401"/>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800" dirty="0">
                <a:solidFill>
                  <a:srgbClr val="354D9B"/>
                </a:solidFill>
                <a:latin typeface="Sofia Pro" pitchFamily="2" charset="0"/>
                <a:ea typeface="+mn-ea"/>
                <a:cs typeface="+mn-cs"/>
              </a:rPr>
              <a:t>VERF MAKEN</a:t>
            </a:r>
          </a:p>
        </p:txBody>
      </p:sp>
      <p:pic>
        <p:nvPicPr>
          <p:cNvPr id="9" name="Graphic 8">
            <a:extLst>
              <a:ext uri="{FF2B5EF4-FFF2-40B4-BE49-F238E27FC236}">
                <a16:creationId xmlns:a16="http://schemas.microsoft.com/office/drawing/2014/main" id="{095F613F-B7E0-4A14-84D9-6241F2177E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367" y="6200775"/>
            <a:ext cx="549639" cy="349250"/>
          </a:xfrm>
          <a:prstGeom prst="rect">
            <a:avLst/>
          </a:prstGeom>
        </p:spPr>
      </p:pic>
    </p:spTree>
    <p:extLst>
      <p:ext uri="{BB962C8B-B14F-4D97-AF65-F5344CB8AC3E}">
        <p14:creationId xmlns:p14="http://schemas.microsoft.com/office/powerpoint/2010/main" val="3162282533"/>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51E23"/>
      </a:dk2>
      <a:lt2>
        <a:srgbClr val="E2E5E8"/>
      </a:lt2>
      <a:accent1>
        <a:srgbClr val="E18F25"/>
      </a:accent1>
      <a:accent2>
        <a:srgbClr val="D53317"/>
      </a:accent2>
      <a:accent3>
        <a:srgbClr val="E7295C"/>
      </a:accent3>
      <a:accent4>
        <a:srgbClr val="D5179A"/>
      </a:accent4>
      <a:accent5>
        <a:srgbClr val="D329E7"/>
      </a:accent5>
      <a:accent6>
        <a:srgbClr val="7217D5"/>
      </a:accent6>
      <a:hlink>
        <a:srgbClr val="BF3FB7"/>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ShapesVTI">
  <a:themeElements>
    <a:clrScheme name="AnalogousFromDarkSeedLeftStep">
      <a:dk1>
        <a:srgbClr val="000000"/>
      </a:dk1>
      <a:lt1>
        <a:srgbClr val="FFFFFF"/>
      </a:lt1>
      <a:dk2>
        <a:srgbClr val="1C2831"/>
      </a:dk2>
      <a:lt2>
        <a:srgbClr val="F0F3F2"/>
      </a:lt2>
      <a:accent1>
        <a:srgbClr val="C34D91"/>
      </a:accent1>
      <a:accent2>
        <a:srgbClr val="B13BB1"/>
      </a:accent2>
      <a:accent3>
        <a:srgbClr val="924DC3"/>
      </a:accent3>
      <a:accent4>
        <a:srgbClr val="5642B4"/>
      </a:accent4>
      <a:accent5>
        <a:srgbClr val="4D6AC3"/>
      </a:accent5>
      <a:accent6>
        <a:srgbClr val="3B89B1"/>
      </a:accent6>
      <a:hlink>
        <a:srgbClr val="3F49BF"/>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193</Words>
  <Application>Microsoft Office PowerPoint</Application>
  <PresentationFormat>Widescreen</PresentationFormat>
  <Paragraphs>23</Paragraphs>
  <Slides>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Avenir Next LT Pro</vt:lpstr>
      <vt:lpstr>Calibri</vt:lpstr>
      <vt:lpstr>Sofia Pro</vt:lpstr>
      <vt:lpstr>Tw Cen MT</vt:lpstr>
      <vt:lpstr>GradientRiseVTI</vt:lpstr>
      <vt:lpstr>ShapesVTI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Leven in de toekomst</dc:title>
  <dc:creator>charlotte beerten</dc:creator>
  <cp:lastModifiedBy>Binke D'Haese</cp:lastModifiedBy>
  <cp:revision>74</cp:revision>
  <dcterms:created xsi:type="dcterms:W3CDTF">2021-03-09T14:51:37Z</dcterms:created>
  <dcterms:modified xsi:type="dcterms:W3CDTF">2022-11-29T08:28:39Z</dcterms:modified>
</cp:coreProperties>
</file>