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331" r:id="rId3"/>
    <p:sldId id="333" r:id="rId4"/>
    <p:sldId id="332" r:id="rId5"/>
    <p:sldId id="334" r:id="rId6"/>
    <p:sldId id="335" r:id="rId7"/>
    <p:sldId id="336" r:id="rId8"/>
    <p:sldId id="340" r:id="rId9"/>
    <p:sldId id="400" r:id="rId10"/>
    <p:sldId id="401" r:id="rId11"/>
    <p:sldId id="367" r:id="rId12"/>
    <p:sldId id="337" r:id="rId13"/>
    <p:sldId id="341" r:id="rId14"/>
    <p:sldId id="338" r:id="rId15"/>
    <p:sldId id="339" r:id="rId16"/>
    <p:sldId id="360" r:id="rId17"/>
    <p:sldId id="419" r:id="rId18"/>
    <p:sldId id="292" r:id="rId19"/>
    <p:sldId id="345" r:id="rId20"/>
    <p:sldId id="410" r:id="rId21"/>
    <p:sldId id="407" r:id="rId22"/>
    <p:sldId id="408" r:id="rId23"/>
    <p:sldId id="409" r:id="rId24"/>
    <p:sldId id="342" r:id="rId25"/>
    <p:sldId id="354" r:id="rId26"/>
    <p:sldId id="356" r:id="rId27"/>
    <p:sldId id="372" r:id="rId28"/>
    <p:sldId id="373" r:id="rId29"/>
    <p:sldId id="370" r:id="rId30"/>
    <p:sldId id="371" r:id="rId31"/>
    <p:sldId id="374" r:id="rId32"/>
    <p:sldId id="388" r:id="rId33"/>
    <p:sldId id="403" r:id="rId34"/>
    <p:sldId id="375" r:id="rId35"/>
    <p:sldId id="411" r:id="rId36"/>
    <p:sldId id="399" r:id="rId37"/>
    <p:sldId id="346" r:id="rId38"/>
    <p:sldId id="348" r:id="rId39"/>
    <p:sldId id="343" r:id="rId40"/>
    <p:sldId id="357" r:id="rId41"/>
    <p:sldId id="358" r:id="rId42"/>
    <p:sldId id="359" r:id="rId43"/>
    <p:sldId id="286" r:id="rId44"/>
    <p:sldId id="404" r:id="rId45"/>
    <p:sldId id="406" r:id="rId46"/>
    <p:sldId id="376" r:id="rId47"/>
    <p:sldId id="381" r:id="rId48"/>
    <p:sldId id="387" r:id="rId49"/>
    <p:sldId id="402" r:id="rId50"/>
    <p:sldId id="413" r:id="rId51"/>
    <p:sldId id="414" r:id="rId52"/>
    <p:sldId id="412" r:id="rId53"/>
    <p:sldId id="421" r:id="rId54"/>
    <p:sldId id="415" r:id="rId55"/>
    <p:sldId id="416" r:id="rId56"/>
    <p:sldId id="417" r:id="rId57"/>
    <p:sldId id="418" r:id="rId58"/>
    <p:sldId id="262" r:id="rId59"/>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AB"/>
    <a:srgbClr val="0065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5" d="100"/>
          <a:sy n="65" d="100"/>
        </p:scale>
        <p:origin x="1320" y="40"/>
      </p:cViewPr>
      <p:guideLst>
        <p:guide orient="horz" pos="2160"/>
        <p:guide pos="2880"/>
      </p:guideLst>
    </p:cSldViewPr>
  </p:slideViewPr>
  <p:notesTextViewPr>
    <p:cViewPr>
      <p:scale>
        <a:sx n="100" d="100"/>
        <a:sy n="100" d="100"/>
      </p:scale>
      <p:origin x="0" y="0"/>
    </p:cViewPr>
  </p:notesTextViewPr>
  <p:sorterViewPr>
    <p:cViewPr>
      <p:scale>
        <a:sx n="26" d="100"/>
        <a:sy n="2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6C9D3-BFD9-4C63-B73D-817321807915}" type="datetimeFigureOut">
              <a:rPr lang="en-US" smtClean="0"/>
              <a:t>2019-03-06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767B7-7F95-4A4E-9B0F-7103F783AB73}" type="slidenum">
              <a:rPr lang="en-US" smtClean="0"/>
              <a:t>‹#›</a:t>
            </a:fld>
            <a:endParaRPr lang="en-US"/>
          </a:p>
        </p:txBody>
      </p:sp>
    </p:spTree>
    <p:extLst>
      <p:ext uri="{BB962C8B-B14F-4D97-AF65-F5344CB8AC3E}">
        <p14:creationId xmlns:p14="http://schemas.microsoft.com/office/powerpoint/2010/main" val="2525948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Allen begaan</a:t>
            </a:r>
            <a:r>
              <a:rPr lang="nl-BE" baseline="0" dirty="0" smtClean="0"/>
              <a:t> met toekomst planeet. Vastgelegd in 17 wereldwijde doelen, bekend onder de VN Duurzame Ontwikkelingsdoelen (‘</a:t>
            </a:r>
            <a:r>
              <a:rPr lang="nl-BE" baseline="0" dirty="0" err="1" smtClean="0"/>
              <a:t>Sustainable</a:t>
            </a:r>
            <a:r>
              <a:rPr lang="nl-BE" baseline="0" dirty="0" smtClean="0"/>
              <a:t> Development Goals’ of </a:t>
            </a:r>
            <a:r>
              <a:rPr lang="nl-BE" baseline="0" dirty="0" err="1" smtClean="0"/>
              <a:t>SDGs</a:t>
            </a:r>
            <a:r>
              <a:rPr lang="nl-BE" baseline="0" dirty="0" smtClean="0"/>
              <a:t>). Minder bekend hoezeer de oceaan hierin een rol speelt. Daarover gaat deze presentatie, samengesteld door het Vlaams Instituut voor de Zee (VLIZ).</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1</a:t>
            </a:fld>
            <a:endParaRPr lang="en-US"/>
          </a:p>
        </p:txBody>
      </p:sp>
    </p:spTree>
    <p:extLst>
      <p:ext uri="{BB962C8B-B14F-4D97-AF65-F5344CB8AC3E}">
        <p14:creationId xmlns:p14="http://schemas.microsoft.com/office/powerpoint/2010/main" val="2833864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10</a:t>
            </a:fld>
            <a:endParaRPr lang="en-US"/>
          </a:p>
        </p:txBody>
      </p:sp>
    </p:spTree>
    <p:extLst>
      <p:ext uri="{BB962C8B-B14F-4D97-AF65-F5344CB8AC3E}">
        <p14:creationId xmlns:p14="http://schemas.microsoft.com/office/powerpoint/2010/main" val="327450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De oceaan is ook bijzonder rijk aan leven, en veel van dat leven wacht nog op ontdekking. Met name in de diepzee, </a:t>
            </a:r>
            <a:r>
              <a:rPr lang="nl-BE" dirty="0" err="1" smtClean="0"/>
              <a:t>t.h.v</a:t>
            </a:r>
            <a:r>
              <a:rPr lang="nl-BE" dirty="0" smtClean="0"/>
              <a:t>. koraalriffen</a:t>
            </a:r>
            <a:r>
              <a:rPr lang="nl-BE" baseline="0" dirty="0" smtClean="0"/>
              <a:t> en bij het kleinste leven valt nog veel te exploreren. </a:t>
            </a:r>
            <a:r>
              <a:rPr lang="nl-BE" dirty="0" smtClean="0"/>
              <a:t>Vandaag bevat de autoritaire soortenlijst voor de wereldzeeën, de World Register of Marine Species</a:t>
            </a:r>
            <a:r>
              <a:rPr lang="nl-BE" baseline="0" dirty="0" smtClean="0"/>
              <a:t> (www.marinespecies.org) – door het VLIZ beheerd – 230.000 unieke soorten. Naar schatting leven in zee zo’n 1 miljoen soorten (hoewel ook andere schattingen circuleren). En hoewel er een veelvoud aan soorten aan land leeft, vooral dan door de enorme verscheidenheid aan insecten, is de spreiding over hogere taxa – de zogenaamde ‘</a:t>
            </a:r>
            <a:r>
              <a:rPr lang="nl-BE" baseline="0" dirty="0" err="1" smtClean="0"/>
              <a:t>phyla</a:t>
            </a:r>
            <a:r>
              <a:rPr lang="nl-BE" baseline="0" dirty="0" smtClean="0"/>
              <a:t>’ of stammen – in de oceaan veel groter en vollediger. Nagenoeg alle 35 stammen van het dierenrijk komen in zee voor, terwijl slechts ongeveer de helft ervan op land of in zoetwater zijn aan te treffen.</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11</a:t>
            </a:fld>
            <a:endParaRPr lang="en-US"/>
          </a:p>
        </p:txBody>
      </p:sp>
    </p:spTree>
    <p:extLst>
      <p:ext uri="{BB962C8B-B14F-4D97-AF65-F5344CB8AC3E}">
        <p14:creationId xmlns:p14="http://schemas.microsoft.com/office/powerpoint/2010/main" val="1407013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En natuurlijk kunnen</a:t>
            </a:r>
            <a:r>
              <a:rPr lang="nl-BE" baseline="0" dirty="0" smtClean="0"/>
              <a:t> we intussen maar beter dat water zo proper mogelijk houden. De wereldwijde vervuiling met plastic – jaarlijks 5-13 miljoen ton extra plastic in zee!! - lijkt wel hopeloos, spijts alle nobele initiatieven van mensen als </a:t>
            </a:r>
            <a:r>
              <a:rPr lang="nl-BE" baseline="0" dirty="0" err="1" smtClean="0"/>
              <a:t>Boyan</a:t>
            </a:r>
            <a:r>
              <a:rPr lang="nl-BE" baseline="0" dirty="0" smtClean="0"/>
              <a:t> Slat (met zijn verzamelsystemen om de afvaleilanden te lijf te gaan) of de lokale Proper Strandlopers. Toch mogen we de moed niet verliezen en kunnen we net als deze ‘helden’ zelf ons steentje bijdragen. </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12</a:t>
            </a:fld>
            <a:endParaRPr lang="en-US"/>
          </a:p>
        </p:txBody>
      </p:sp>
    </p:spTree>
    <p:extLst>
      <p:ext uri="{BB962C8B-B14F-4D97-AF65-F5344CB8AC3E}">
        <p14:creationId xmlns:p14="http://schemas.microsoft.com/office/powerpoint/2010/main" val="1036667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Ook de fosfaten in het kustwater zijn verminderd (</a:t>
            </a:r>
            <a:r>
              <a:rPr lang="nl-BE" dirty="0" err="1" smtClean="0"/>
              <a:t>cfr</a:t>
            </a:r>
            <a:r>
              <a:rPr lang="nl-BE" dirty="0" smtClean="0"/>
              <a:t> fosfaatvrije wasmiddelen), zodat de ‘vermesting’ of eutrofiëring aan de beter hand is. Helaas is dit veel</a:t>
            </a:r>
            <a:r>
              <a:rPr lang="nl-BE" baseline="0" dirty="0" smtClean="0"/>
              <a:t> minder het geval voor stikstof dat via rivieren en de lucht nog steeds in te hoge mate de zee </a:t>
            </a:r>
            <a:r>
              <a:rPr lang="nl-BE" baseline="0" dirty="0" err="1" smtClean="0"/>
              <a:t>aanrijkt</a:t>
            </a:r>
            <a:r>
              <a:rPr lang="nl-BE" baseline="0" dirty="0" smtClean="0"/>
              <a:t>. Het schuimen van de zee in het voorjaar is hiervan een gevolg. Teveel stikstof – aangevoerd als NH3 en NO3- –  stimuleert de groei en bloei van de </a:t>
            </a:r>
            <a:r>
              <a:rPr lang="nl-BE" baseline="0" dirty="0" err="1" smtClean="0"/>
              <a:t>schuimalg</a:t>
            </a:r>
            <a:r>
              <a:rPr lang="nl-BE" baseline="0" dirty="0" smtClean="0"/>
              <a:t>, waarvan na bloei de eiwitten tot dit schuim worden opgeklopt. Een goede balans in de stikstofcyclus is ook hier in zee dus cruciaal! </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13</a:t>
            </a:fld>
            <a:endParaRPr lang="en-US"/>
          </a:p>
        </p:txBody>
      </p:sp>
    </p:spTree>
    <p:extLst>
      <p:ext uri="{BB962C8B-B14F-4D97-AF65-F5344CB8AC3E}">
        <p14:creationId xmlns:p14="http://schemas.microsoft.com/office/powerpoint/2010/main" val="1541399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Dat we,</a:t>
            </a:r>
            <a:r>
              <a:rPr lang="nl-BE" baseline="0" dirty="0" smtClean="0"/>
              <a:t> mits de nodige publieke aandacht en verontwaardiging, een verschil kunnen maken en het tij kunnen keren, bewijst de evolutie in olievervuiling aan onze kust. </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14</a:t>
            </a:fld>
            <a:endParaRPr lang="en-US"/>
          </a:p>
        </p:txBody>
      </p:sp>
    </p:spTree>
    <p:extLst>
      <p:ext uri="{BB962C8B-B14F-4D97-AF65-F5344CB8AC3E}">
        <p14:creationId xmlns:p14="http://schemas.microsoft.com/office/powerpoint/2010/main" val="3649741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En het</a:t>
            </a:r>
            <a:r>
              <a:rPr lang="nl-BE" baseline="0" dirty="0" smtClean="0"/>
              <a:t> bannen van de gifstof TBT (</a:t>
            </a:r>
            <a:r>
              <a:rPr lang="nl-BE" baseline="0" dirty="0" err="1" smtClean="0"/>
              <a:t>tributyltin</a:t>
            </a:r>
            <a:r>
              <a:rPr lang="nl-BE" baseline="0" dirty="0" smtClean="0"/>
              <a:t>) die decennia lang gebruikt werd om aangroei van allerlei ongewenste organismen op scheepsrompen te verhinderen, en n.a.v. allerlei ecologische problemen finaal internationaal verboden werd. De stof bleek immers uit te logen naar het zeemilieu waar ze Purperslakken, Wulken e.a. dieren onvruchtbaar maakte. Sinds de internationale ban, een vijftal jaar geleden, is de Purperslak ook aan onze kust terug van weggeweest!</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15</a:t>
            </a:fld>
            <a:endParaRPr lang="en-US"/>
          </a:p>
        </p:txBody>
      </p:sp>
    </p:spTree>
    <p:extLst>
      <p:ext uri="{BB962C8B-B14F-4D97-AF65-F5344CB8AC3E}">
        <p14:creationId xmlns:p14="http://schemas.microsoft.com/office/powerpoint/2010/main" val="986134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De oceaan is ook bijzonder rijk aan leven, en veel van dat leven wacht nog op ontdekking. Met name in de diepzee, </a:t>
            </a:r>
            <a:r>
              <a:rPr lang="nl-BE" dirty="0" err="1" smtClean="0"/>
              <a:t>t.h.v</a:t>
            </a:r>
            <a:r>
              <a:rPr lang="nl-BE" dirty="0" smtClean="0"/>
              <a:t>. koraalriffen</a:t>
            </a:r>
            <a:r>
              <a:rPr lang="nl-BE" baseline="0" dirty="0" smtClean="0"/>
              <a:t> en bij het kleinste leven valt nog veel te exploreren. </a:t>
            </a:r>
            <a:r>
              <a:rPr lang="nl-BE" dirty="0" smtClean="0"/>
              <a:t>Vandaag bevat de autoritaire soortenlijst voor de wereldzeeën, de World Register of Marine Species</a:t>
            </a:r>
            <a:r>
              <a:rPr lang="nl-BE" baseline="0" dirty="0" smtClean="0"/>
              <a:t> (www.marinespecies.org) – door het VLIZ beheerd – 230.000 unieke soorten. Naar schatting leven in zee zo’n 1 miljoen soorten (hoewel ook andere schattingen circuleren). En hoewel er een veelvoud aan soorten aan land leeft, vooral dan door de enorme verscheidenheid aan insecten, is de spreiding over hogere taxa – de zogenaamde ‘</a:t>
            </a:r>
            <a:r>
              <a:rPr lang="nl-BE" baseline="0" dirty="0" err="1" smtClean="0"/>
              <a:t>phyla</a:t>
            </a:r>
            <a:r>
              <a:rPr lang="nl-BE" baseline="0" dirty="0" smtClean="0"/>
              <a:t>’ of stammen – in de oceaan veel groter en vollediger. Nagenoeg alle 35 stammen van het dierenrijk komen in zee voor, terwijl slechts ongeveer de helft ervan op land of in zoetwater zijn aan te treffen.</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19</a:t>
            </a:fld>
            <a:endParaRPr lang="en-US"/>
          </a:p>
        </p:txBody>
      </p:sp>
    </p:spTree>
    <p:extLst>
      <p:ext uri="{BB962C8B-B14F-4D97-AF65-F5344CB8AC3E}">
        <p14:creationId xmlns:p14="http://schemas.microsoft.com/office/powerpoint/2010/main" val="701076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Dat leven is echter verzeild geraakt in een biodiversiteitscrisis. Zo worden kwallen wel</a:t>
            </a:r>
            <a:r>
              <a:rPr lang="nl-BE" baseline="0" dirty="0" smtClean="0"/>
              <a:t> eens genoemd als indicatoren voor zeeën die uit balans zijn gebracht door bijvoorbeeld overbevissing (geeft meer ruimte en voedsel aan kwallen, die hier niet worden bevist), klimaatwijziging, verzuring of vermesting van de zee. Kwallen zijn een zeer succesvolle groep in de evolutie, en zijn in een vrijwel ongewijzigd bouwplan al 500 miljoen jaar van de partij. Ze vormen als dusdanig dus hoegenaamd geen probleem en zijn bovendien bijzonder gracieus. Het probleem ontstaat pas als de mens er zich mee moeit. De vraag of en aan wat de toename aan kwallen in de Centrale Noordzee, conform de data van het </a:t>
            </a:r>
            <a:r>
              <a:rPr lang="nl-BE" baseline="0" dirty="0" err="1" smtClean="0"/>
              <a:t>Continuous</a:t>
            </a:r>
            <a:r>
              <a:rPr lang="nl-BE" baseline="0" dirty="0" smtClean="0"/>
              <a:t> Plankton Recorder program (zie figuur), te wijten is blijft alsnog onbeantwoord. </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24</a:t>
            </a:fld>
            <a:endParaRPr lang="en-US"/>
          </a:p>
        </p:txBody>
      </p:sp>
    </p:spTree>
    <p:extLst>
      <p:ext uri="{BB962C8B-B14F-4D97-AF65-F5344CB8AC3E}">
        <p14:creationId xmlns:p14="http://schemas.microsoft.com/office/powerpoint/2010/main" val="3048145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Bij een verbroken evenwicht nemen kwallen</a:t>
            </a:r>
            <a:r>
              <a:rPr lang="nl-BE" baseline="0" dirty="0" smtClean="0"/>
              <a:t> e.a. </a:t>
            </a:r>
            <a:r>
              <a:rPr lang="nl-BE" baseline="0" dirty="0" err="1" smtClean="0"/>
              <a:t>gelatineuze</a:t>
            </a:r>
            <a:r>
              <a:rPr lang="nl-BE" baseline="0" dirty="0" smtClean="0"/>
              <a:t> zoöplankton organismen het over van roeipootkreeftjes e.d. Net hierdoor wordt een typisch Noordzee-</a:t>
            </a:r>
            <a:r>
              <a:rPr lang="nl-BE" baseline="0" dirty="0" err="1" smtClean="0"/>
              <a:t>voedselweb</a:t>
            </a:r>
            <a:r>
              <a:rPr lang="nl-BE" baseline="0" dirty="0" smtClean="0"/>
              <a:t>, met de verbanden tussen door zonlicht groeiend fytoplankton opgepeuzeld door dierlijk plankton dat op zijn beurt prooi is voor vissen en vervolgens zoogdieren/zeevogels, verbroken. De kwallen zijn heel wat minder eetbaar voor hogere niveaus in het </a:t>
            </a:r>
            <a:r>
              <a:rPr lang="nl-BE" baseline="0" dirty="0" err="1" smtClean="0"/>
              <a:t>voedselweb</a:t>
            </a:r>
            <a:r>
              <a:rPr lang="nl-BE" baseline="0" dirty="0" smtClean="0"/>
              <a:t> waardoor dit </a:t>
            </a:r>
            <a:r>
              <a:rPr lang="nl-BE" baseline="0" dirty="0" err="1" smtClean="0"/>
              <a:t>voedselweb</a:t>
            </a:r>
            <a:r>
              <a:rPr lang="nl-BE" baseline="0" dirty="0" smtClean="0"/>
              <a:t> als het ware aan één zijde wordt gekortwiekt. Pech voor de mens, en heel wat vogels en zoogdieren die het net van pelagische vis moeten hebben. Bovendien geven kwallen, eens ze die positie hebben ingenomen, zich niet zo maar gewonnen eens de condities weer zijn gewijzigd. Ze eten immers ook het broed van de vissen waardoor die het moeilijk hebben om terug te slaan. </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25</a:t>
            </a:fld>
            <a:endParaRPr lang="en-US"/>
          </a:p>
        </p:txBody>
      </p:sp>
    </p:spTree>
    <p:extLst>
      <p:ext uri="{BB962C8B-B14F-4D97-AF65-F5344CB8AC3E}">
        <p14:creationId xmlns:p14="http://schemas.microsoft.com/office/powerpoint/2010/main" val="1819063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Deze ‘</a:t>
            </a:r>
            <a:r>
              <a:rPr lang="nl-BE" dirty="0" err="1" smtClean="0"/>
              <a:t>verkwalling</a:t>
            </a:r>
            <a:r>
              <a:rPr lang="nl-BE" dirty="0" smtClean="0"/>
              <a:t>’</a:t>
            </a:r>
            <a:r>
              <a:rPr lang="nl-BE" baseline="0" dirty="0" smtClean="0"/>
              <a:t> maakt deel uit van wat onderzoeker Daniel </a:t>
            </a:r>
            <a:r>
              <a:rPr lang="nl-BE" baseline="0" dirty="0" err="1" smtClean="0"/>
              <a:t>Pauly</a:t>
            </a:r>
            <a:r>
              <a:rPr lang="nl-BE" baseline="0" dirty="0" smtClean="0"/>
              <a:t> zo mooi ‘</a:t>
            </a:r>
            <a:r>
              <a:rPr lang="nl-BE" baseline="0" dirty="0" err="1" smtClean="0"/>
              <a:t>fishing</a:t>
            </a:r>
            <a:r>
              <a:rPr lang="nl-BE" baseline="0" dirty="0" smtClean="0"/>
              <a:t> down </a:t>
            </a:r>
            <a:r>
              <a:rPr lang="nl-BE" baseline="0" dirty="0" err="1" smtClean="0"/>
              <a:t>the</a:t>
            </a:r>
            <a:r>
              <a:rPr lang="nl-BE" baseline="0" dirty="0" smtClean="0"/>
              <a:t> food web’ heeft genoemd: het steevast wegvangen van de grootste soorten tot je finaal  nog enkel mini-visjes en kwallen overhoudt!</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26</a:t>
            </a:fld>
            <a:endParaRPr lang="en-US"/>
          </a:p>
        </p:txBody>
      </p:sp>
    </p:spTree>
    <p:extLst>
      <p:ext uri="{BB962C8B-B14F-4D97-AF65-F5344CB8AC3E}">
        <p14:creationId xmlns:p14="http://schemas.microsoft.com/office/powerpoint/2010/main" val="128066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Eerst</a:t>
            </a:r>
            <a:r>
              <a:rPr lang="nl-BE" baseline="0" dirty="0" smtClean="0"/>
              <a:t> en vooral vertegenwoordigt deze oceaan en haar randzeeën 71% van het oppervlak van onze planeet en bevat ze 97% van alle water op Aarde. Alleen zijn we geneigd onze planeet nogal antropocentrisch te bekijken, d.i. gezien met een focus op het landdeel (als ‘landzoogdieren’). De Zuid-Afrikaan, later verhuisd naar de VS, </a:t>
            </a:r>
            <a:r>
              <a:rPr lang="nl-BE" baseline="0" dirty="0" err="1" smtClean="0"/>
              <a:t>Athelstan</a:t>
            </a:r>
            <a:r>
              <a:rPr lang="nl-BE" baseline="0" dirty="0" smtClean="0"/>
              <a:t> </a:t>
            </a:r>
            <a:r>
              <a:rPr lang="nl-BE" baseline="0" dirty="0" err="1" smtClean="0"/>
              <a:t>Spilhaus</a:t>
            </a:r>
            <a:r>
              <a:rPr lang="nl-BE" baseline="0" dirty="0" smtClean="0"/>
              <a:t>, was het hier niet mee eens en vond dat de oceaan haar rechten moest laten gelden; hij maakte een wereldkaart (de zogenaamde ‘</a:t>
            </a:r>
            <a:r>
              <a:rPr lang="nl-BE" baseline="0" dirty="0" err="1" smtClean="0"/>
              <a:t>Spilhaus</a:t>
            </a:r>
            <a:r>
              <a:rPr lang="nl-BE" baseline="0" dirty="0" smtClean="0"/>
              <a:t>-kaart’) die de ware proporties toont en de Aarde toont met als middelpunt de Zuidpool. Hierdoor valt bijvoorbeeld op hoezeer dit één geheel, één oceaan is.</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2</a:t>
            </a:fld>
            <a:endParaRPr lang="en-US"/>
          </a:p>
        </p:txBody>
      </p:sp>
    </p:spTree>
    <p:extLst>
      <p:ext uri="{BB962C8B-B14F-4D97-AF65-F5344CB8AC3E}">
        <p14:creationId xmlns:p14="http://schemas.microsoft.com/office/powerpoint/2010/main" val="4281943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Voor wat grote soorten betreft hebben we het dan bv over </a:t>
            </a:r>
            <a:r>
              <a:rPr lang="nl-BE" dirty="0" err="1" smtClean="0"/>
              <a:t>Tonijnachtigen</a:t>
            </a:r>
            <a:r>
              <a:rPr lang="nl-BE" dirty="0" smtClean="0"/>
              <a:t>, die in een 50-tal soorten voorkomen in de wereldzeeën, maar waar vooral de grootste</a:t>
            </a:r>
            <a:r>
              <a:rPr lang="nl-BE" baseline="0" dirty="0" smtClean="0"/>
              <a:t> soorten in de hoek van de klappen zitten. </a:t>
            </a:r>
            <a:r>
              <a:rPr lang="nl-BE" baseline="0" dirty="0" err="1" smtClean="0"/>
              <a:t>Blauwvintonijn</a:t>
            </a:r>
            <a:r>
              <a:rPr lang="nl-BE" baseline="0" dirty="0" smtClean="0"/>
              <a:t> kwam ooit voor in de Noordzee, maar is nu een bedreigde vissoort. Hoopgevend is dan weer dat de laatste jaren een beleid is gevoerd dat lijkt te leiden tot enig herstel. Het terug verschijnen van kleinere scholen jonge </a:t>
            </a:r>
            <a:r>
              <a:rPr lang="nl-BE" baseline="0" dirty="0" err="1" smtClean="0"/>
              <a:t>blauwvin</a:t>
            </a:r>
            <a:r>
              <a:rPr lang="nl-BE" baseline="0" dirty="0" smtClean="0"/>
              <a:t> aan de ingang van Het Kanaal bevestigt dit. Ook grote haaien hebben het moeilijk. Daar waar ze tot eind 18</a:t>
            </a:r>
            <a:r>
              <a:rPr lang="nl-BE" baseline="30000" dirty="0" smtClean="0"/>
              <a:t>de</a:t>
            </a:r>
            <a:r>
              <a:rPr lang="nl-BE" baseline="0" dirty="0" smtClean="0"/>
              <a:t> eeuw nog veelvuldig voorkwamen in alle NW-Europese zeeën, zijn ze vandaag met 90% afgenomen, niet in het minst door de Aziatische traditie om haaienvinnensoep klaar te maken…</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27</a:t>
            </a:fld>
            <a:endParaRPr lang="en-US"/>
          </a:p>
        </p:txBody>
      </p:sp>
    </p:spTree>
    <p:extLst>
      <p:ext uri="{BB962C8B-B14F-4D97-AF65-F5344CB8AC3E}">
        <p14:creationId xmlns:p14="http://schemas.microsoft.com/office/powerpoint/2010/main" val="3584099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En dit patroon, met verdwijnende</a:t>
            </a:r>
            <a:r>
              <a:rPr lang="nl-BE" baseline="0" dirty="0" smtClean="0"/>
              <a:t> grote zeedieren lijkt de waarschuwing van onderzoekers te bevestigen dat, tenzij we een beter beleid voeren, een uitstervingsgolf van deze giganten van de zee in de komende 150 jaar dreigt, net zoals de grote landdieren (gorilla’s, bizons, neushoren,…) al veel vroeger zijn gedecimeerd.</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28</a:t>
            </a:fld>
            <a:endParaRPr lang="en-US"/>
          </a:p>
        </p:txBody>
      </p:sp>
    </p:spTree>
    <p:extLst>
      <p:ext uri="{BB962C8B-B14F-4D97-AF65-F5344CB8AC3E}">
        <p14:creationId xmlns:p14="http://schemas.microsoft.com/office/powerpoint/2010/main" val="2907923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De</a:t>
            </a:r>
            <a:r>
              <a:rPr lang="nl-BE" baseline="0" dirty="0" smtClean="0"/>
              <a:t> visserij is dan ook alomtegenwoordig in de wereldzeeën. In deze animatie is te zien waar vanaf 1951 hoge visserijdruk optreedt (met en zonder subsidies). Duidelijk is te zien dat vandaag alle zeeën onderhevig zijn, inclusief de diepzee.</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29</a:t>
            </a:fld>
            <a:endParaRPr lang="en-US"/>
          </a:p>
        </p:txBody>
      </p:sp>
    </p:spTree>
    <p:extLst>
      <p:ext uri="{BB962C8B-B14F-4D97-AF65-F5344CB8AC3E}">
        <p14:creationId xmlns:p14="http://schemas.microsoft.com/office/powerpoint/2010/main" val="1246657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Dit heeft er mee toe geleid dat de bestanden van heel wat grotere commerciële vissoorten zeer sterk in aantal zijn afgenomen in de voorbije honderd</a:t>
            </a:r>
            <a:r>
              <a:rPr lang="nl-BE" baseline="0" dirty="0" smtClean="0"/>
              <a:t> jaar. Deze inschatting van de stocks in 1900 en 2000 respectievelijk laat een verschil in biomassa zien van een factor 9! Waar West-Europa en de Grand Banks in het Canadese Newfoundland in 1900 nog dichtheden van deze vissen kenden van meer dan 10 ton/km2, moeten we het in 2000 doen met maximale dichtheden van nauwelijks 2-3 ton/km2…</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30</a:t>
            </a:fld>
            <a:endParaRPr lang="en-US"/>
          </a:p>
        </p:txBody>
      </p:sp>
    </p:spTree>
    <p:extLst>
      <p:ext uri="{BB962C8B-B14F-4D97-AF65-F5344CB8AC3E}">
        <p14:creationId xmlns:p14="http://schemas.microsoft.com/office/powerpoint/2010/main" val="3839240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Waar deze overbevissing in Westerse landen vooral een ecologische ravage</a:t>
            </a:r>
            <a:r>
              <a:rPr lang="nl-BE" baseline="0" dirty="0" smtClean="0"/>
              <a:t> inhoudt</a:t>
            </a:r>
            <a:r>
              <a:rPr lang="nl-BE" dirty="0" smtClean="0"/>
              <a:t>, wordt het in veel minder</a:t>
            </a:r>
            <a:r>
              <a:rPr lang="nl-BE" baseline="0" dirty="0" smtClean="0"/>
              <a:t> begoede regio’s een echt menselijk drama. Voor kleine kustvissers die bv. in Afrika maar ook elders ter wereld afhankelijk zijn voor hun voedselvoorziening en inkomen van deze vis, moet het bijzonder frustrerend zijn te zien dat voor hun kusten grote industriële fabrieksschepen alle vis wegvangen, vaak met oogluikende toestemming van hun eigen leiders… Armoede, honger en zelfs economische migratie zijn hier het gevolg van. </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31</a:t>
            </a:fld>
            <a:endParaRPr lang="en-US"/>
          </a:p>
        </p:txBody>
      </p:sp>
    </p:spTree>
    <p:extLst>
      <p:ext uri="{BB962C8B-B14F-4D97-AF65-F5344CB8AC3E}">
        <p14:creationId xmlns:p14="http://schemas.microsoft.com/office/powerpoint/2010/main" val="87260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Met name</a:t>
            </a:r>
            <a:r>
              <a:rPr lang="nl-BE" baseline="0" dirty="0" smtClean="0"/>
              <a:t> de rol van de vrouw is hierin essentieel. In veel van deze kwetsbare zones neemt de vrouw het op voor het gezin en het verzekeren van de voedselvoorziening en gedegen onderwijs. Het duurzaam beheren van de wereldzeeën, armoedebestrijding, het weren van honger uit de wereld, en gelijke kansen voor man en vrouw zijn dan ook vaak sterk met elkaar verweven.</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32</a:t>
            </a:fld>
            <a:endParaRPr lang="en-US"/>
          </a:p>
        </p:txBody>
      </p:sp>
    </p:spTree>
    <p:extLst>
      <p:ext uri="{BB962C8B-B14F-4D97-AF65-F5344CB8AC3E}">
        <p14:creationId xmlns:p14="http://schemas.microsoft.com/office/powerpoint/2010/main" val="2499048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33</a:t>
            </a:fld>
            <a:endParaRPr lang="en-US"/>
          </a:p>
        </p:txBody>
      </p:sp>
    </p:spTree>
    <p:extLst>
      <p:ext uri="{BB962C8B-B14F-4D97-AF65-F5344CB8AC3E}">
        <p14:creationId xmlns:p14="http://schemas.microsoft.com/office/powerpoint/2010/main" val="915120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Door delen van de</a:t>
            </a:r>
            <a:r>
              <a:rPr lang="nl-BE" baseline="0" dirty="0" smtClean="0"/>
              <a:t> kustwateren te beschermen kunnen hier alvast successen worden geboekt. Wereldwijd zijn er intussen voorbeelden van lokale gemeenschappen die Marine </a:t>
            </a:r>
            <a:r>
              <a:rPr lang="nl-BE" baseline="0" dirty="0" err="1" smtClean="0"/>
              <a:t>Protected</a:t>
            </a:r>
            <a:r>
              <a:rPr lang="nl-BE" baseline="0" dirty="0" smtClean="0"/>
              <a:t> </a:t>
            </a:r>
            <a:r>
              <a:rPr lang="nl-BE" baseline="0" dirty="0" err="1" smtClean="0"/>
              <a:t>Areas</a:t>
            </a:r>
            <a:r>
              <a:rPr lang="nl-BE" baseline="0" dirty="0" smtClean="0"/>
              <a:t> inrichten en beheren, wetende dat de meer-productie aan vis door een zogenaamd ‘</a:t>
            </a:r>
            <a:r>
              <a:rPr lang="nl-BE" baseline="0" dirty="0" err="1" smtClean="0"/>
              <a:t>spill</a:t>
            </a:r>
            <a:r>
              <a:rPr lang="nl-BE" baseline="0" dirty="0" smtClean="0"/>
              <a:t>-over effect’ finaal ook ten goede komt aan de hele gemeenschap. </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34</a:t>
            </a:fld>
            <a:endParaRPr lang="en-US"/>
          </a:p>
        </p:txBody>
      </p:sp>
    </p:spTree>
    <p:extLst>
      <p:ext uri="{BB962C8B-B14F-4D97-AF65-F5344CB8AC3E}">
        <p14:creationId xmlns:p14="http://schemas.microsoft.com/office/powerpoint/2010/main" val="3703338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36</a:t>
            </a:fld>
            <a:endParaRPr lang="en-US"/>
          </a:p>
        </p:txBody>
      </p:sp>
    </p:spTree>
    <p:extLst>
      <p:ext uri="{BB962C8B-B14F-4D97-AF65-F5344CB8AC3E}">
        <p14:creationId xmlns:p14="http://schemas.microsoft.com/office/powerpoint/2010/main" val="515453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Ook in de Noordzee heeft de intensieve</a:t>
            </a:r>
            <a:r>
              <a:rPr lang="nl-BE" baseline="0" dirty="0" smtClean="0"/>
              <a:t> bodemvisserij haar sporen nagelaten en doet dit nog steeds. Zeer uitgestrekte inheemse oesterbanken op de bodem van de Noordzee – zoals te zien in ‘The </a:t>
            </a:r>
            <a:r>
              <a:rPr lang="nl-BE" baseline="0" dirty="0" err="1" smtClean="0"/>
              <a:t>Piscatorial</a:t>
            </a:r>
            <a:r>
              <a:rPr lang="nl-BE" baseline="0" dirty="0" smtClean="0"/>
              <a:t> Atlas of </a:t>
            </a:r>
            <a:r>
              <a:rPr lang="nl-BE" baseline="0" dirty="0" err="1" smtClean="0"/>
              <a:t>the</a:t>
            </a:r>
            <a:r>
              <a:rPr lang="nl-BE" baseline="0" dirty="0" smtClean="0"/>
              <a:t> North Sea’ uit 1883, zijn zo’n honderd jaar terug volledig weggevist. Gelukkig zijn er vandaag voorzichtige pogingen om die oesterbanken te herstellen.</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37</a:t>
            </a:fld>
            <a:endParaRPr lang="en-US"/>
          </a:p>
        </p:txBody>
      </p:sp>
    </p:spTree>
    <p:extLst>
      <p:ext uri="{BB962C8B-B14F-4D97-AF65-F5344CB8AC3E}">
        <p14:creationId xmlns:p14="http://schemas.microsoft.com/office/powerpoint/2010/main" val="155063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Naast zijn immense grootte – de oceaan is niet alleen zeer uitgestrekt, ze is gemiddeld ook 3,5 km diep –</a:t>
            </a:r>
            <a:r>
              <a:rPr lang="nl-BE" baseline="0" dirty="0" smtClean="0"/>
              <a:t> heeft ze de mens heel wat te bieden. Straks komen nog bekendere ecosysteemdiensten aan bod ons gegeven door de wereldzeeën, zoals haar invloed op het Klimaat, Zuurstofproductie, levende (Vis, Schaal- en Schelpdieren) en niet-levende Rijkdommen/grondstoffen (Zand, Grind, Ertsen, Zout,…), Scheepvaart, Energie, Biodiversiteit, Water, Toerisme, Bewoning etc. Minder bekend is dat heel wat dagelijks gebruikte producten sporen dragen uit de zee. In koekjes allerhande, tandpasta en nog veel meer zitten vaak </a:t>
            </a:r>
            <a:r>
              <a:rPr lang="nl-BE" baseline="0" dirty="0" err="1" smtClean="0"/>
              <a:t>alginaten</a:t>
            </a:r>
            <a:r>
              <a:rPr lang="nl-BE" baseline="0" dirty="0" smtClean="0"/>
              <a:t>, stoffen geëxtraheerd uit zeewier. Uit de giftige tropische kegelslak haalt men een </a:t>
            </a:r>
            <a:r>
              <a:rPr lang="nl-BE" baseline="0" dirty="0" err="1" smtClean="0"/>
              <a:t>pijlstiller</a:t>
            </a:r>
            <a:r>
              <a:rPr lang="nl-BE" baseline="0" dirty="0" smtClean="0"/>
              <a:t> ‘</a:t>
            </a:r>
            <a:r>
              <a:rPr lang="nl-BE" baseline="0" dirty="0" err="1" smtClean="0"/>
              <a:t>Prialt</a:t>
            </a:r>
            <a:r>
              <a:rPr lang="nl-BE" baseline="0" dirty="0" smtClean="0"/>
              <a:t>’ die helpt daar waar morfine geen effect meer heeft. Of wat gedacht van chemotherapeutische middelen die men haalt uit </a:t>
            </a:r>
            <a:r>
              <a:rPr lang="nl-BE" baseline="0" dirty="0" err="1" smtClean="0"/>
              <a:t>zeesponzen</a:t>
            </a:r>
            <a:r>
              <a:rPr lang="nl-BE" baseline="0" dirty="0" smtClean="0"/>
              <a:t>?!</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3</a:t>
            </a:fld>
            <a:endParaRPr lang="en-US"/>
          </a:p>
        </p:txBody>
      </p:sp>
    </p:spTree>
    <p:extLst>
      <p:ext uri="{BB962C8B-B14F-4D97-AF65-F5344CB8AC3E}">
        <p14:creationId xmlns:p14="http://schemas.microsoft.com/office/powerpoint/2010/main" val="1644282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Ook heel</a:t>
            </a:r>
            <a:r>
              <a:rPr lang="nl-BE" baseline="0" dirty="0" smtClean="0"/>
              <a:t> wat exotische soorten hebben met de hulp van de mens, opzettelijk of per ongeluk, hun weg gevonden naar bv. het Belgisch deel van de Noordzee. Niet minder dan 71 soorten hebben zich zo succesvol gevestigd. De bekendste is misschien wel de ‘Japanse’ oester, of zoals onder zijn merknamen bekend als ‘</a:t>
            </a:r>
            <a:r>
              <a:rPr lang="nl-BE" baseline="0" dirty="0" err="1" smtClean="0"/>
              <a:t>creuse</a:t>
            </a:r>
            <a:r>
              <a:rPr lang="nl-BE" baseline="0" dirty="0" smtClean="0"/>
              <a:t>’, ‘holle oester’ of zelfs ‘Bretoense’ of ‘Zeeuwse’ oester. Deze soort werd hier ingevoerd in de 60-er jaren toen de inheemse Platte oester zo te lijden had onder parasitisme, overexploitatie en de strenge winter van 1963 dat de markt nood had aan invoeroesters. De soort is sindsdien niet meer weggeraakt, meer nog, ze is nu algemeen verwilderd en massaal aanwezig op havenmuren, strandhoofden etc. Andere meer of minder bekende ‘invasieve’ zeedieren zijn de Amerikaanse zwaardschede, de </a:t>
            </a:r>
            <a:r>
              <a:rPr lang="nl-BE" baseline="0" dirty="0" err="1" smtClean="0"/>
              <a:t>chinese</a:t>
            </a:r>
            <a:r>
              <a:rPr lang="nl-BE" baseline="0" dirty="0" smtClean="0"/>
              <a:t> wolhandkrab en de blaasjeskrab. </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38</a:t>
            </a:fld>
            <a:endParaRPr lang="en-US"/>
          </a:p>
        </p:txBody>
      </p:sp>
    </p:spTree>
    <p:extLst>
      <p:ext uri="{BB962C8B-B14F-4D97-AF65-F5344CB8AC3E}">
        <p14:creationId xmlns:p14="http://schemas.microsoft.com/office/powerpoint/2010/main" val="633793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Ook het veranderend</a:t>
            </a:r>
            <a:r>
              <a:rPr lang="nl-BE" baseline="0" dirty="0" smtClean="0"/>
              <a:t> klimaat heeft intussen de Noordzee drastisch gewijzigd. </a:t>
            </a:r>
            <a:r>
              <a:rPr lang="nl-BE" baseline="0" dirty="0" err="1" smtClean="0"/>
              <a:t>Koudwatersoorten</a:t>
            </a:r>
            <a:r>
              <a:rPr lang="nl-BE" baseline="0" dirty="0" smtClean="0"/>
              <a:t> zoals de kabeljauw houden het voor bekeken, ook al omdat het stapelvoedsel van het jongste kabeljauwstadium – een klein roeipootkreeftje – met duizend kilometer noordwaarts is getrokken.</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39</a:t>
            </a:fld>
            <a:endParaRPr lang="en-US"/>
          </a:p>
        </p:txBody>
      </p:sp>
    </p:spTree>
    <p:extLst>
      <p:ext uri="{BB962C8B-B14F-4D97-AF65-F5344CB8AC3E}">
        <p14:creationId xmlns:p14="http://schemas.microsoft.com/office/powerpoint/2010/main" val="3842309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En warmwatersoorten</a:t>
            </a:r>
            <a:r>
              <a:rPr lang="nl-BE" baseline="0" dirty="0" smtClean="0"/>
              <a:t>, zoals deze kleine pieterman, komen in de plaats. Dit visje dat sinds de jaren 1980 duidelijk is toegenomen vanwege het warmere kustwater, kan pijnlijk steken. Geen paniek echter, wie watersandalen draagt wordt niet gestoken. En als dit toch het geval is, steek dan het gestoken lidmaat gedurende een dik half uur in warm water van 40-45°C. De warmte breekt het gif af!</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40</a:t>
            </a:fld>
            <a:endParaRPr lang="en-US"/>
          </a:p>
        </p:txBody>
      </p:sp>
    </p:spTree>
    <p:extLst>
      <p:ext uri="{BB962C8B-B14F-4D97-AF65-F5344CB8AC3E}">
        <p14:creationId xmlns:p14="http://schemas.microsoft.com/office/powerpoint/2010/main" val="2853613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Maar</a:t>
            </a:r>
            <a:r>
              <a:rPr lang="nl-BE" baseline="0" dirty="0" smtClean="0"/>
              <a:t> ook heel wat commerciële ‘warmere’ soorten zijn intussen in meer of mindere mate de Noordzee binnengetrokken of in aantal toegenomen: zeebaars, inktvissen, sardien, ansjovis, zeebarbeel, etc.</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41</a:t>
            </a:fld>
            <a:endParaRPr lang="en-US"/>
          </a:p>
        </p:txBody>
      </p:sp>
    </p:spTree>
    <p:extLst>
      <p:ext uri="{BB962C8B-B14F-4D97-AF65-F5344CB8AC3E}">
        <p14:creationId xmlns:p14="http://schemas.microsoft.com/office/powerpoint/2010/main" val="562528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En helemaal te gek wordt het als blijkt dat ook</a:t>
            </a:r>
            <a:r>
              <a:rPr lang="nl-BE" baseline="0" dirty="0" smtClean="0"/>
              <a:t> de allergrootste oceaandieren vandaag dingen doen die de afgelopen driehonderd jaar onmogelijk waren. Toen een grijze walvis voor de kusten van Israël opdook, bleek dat het afsmeltende Noordpoolijs voor het eerst in die lange periode deze dieren toestond om via een NW-passage vanuit de Stille Oceaan het Atlantische bekken te bereiken.</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42</a:t>
            </a:fld>
            <a:endParaRPr lang="en-US"/>
          </a:p>
        </p:txBody>
      </p:sp>
    </p:spTree>
    <p:extLst>
      <p:ext uri="{BB962C8B-B14F-4D97-AF65-F5344CB8AC3E}">
        <p14:creationId xmlns:p14="http://schemas.microsoft.com/office/powerpoint/2010/main" val="1727867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44</a:t>
            </a:fld>
            <a:endParaRPr lang="en-US"/>
          </a:p>
        </p:txBody>
      </p:sp>
    </p:spTree>
    <p:extLst>
      <p:ext uri="{BB962C8B-B14F-4D97-AF65-F5344CB8AC3E}">
        <p14:creationId xmlns:p14="http://schemas.microsoft.com/office/powerpoint/2010/main" val="3941159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Klimaatwijziging</a:t>
            </a:r>
            <a:r>
              <a:rPr lang="nl-BE" baseline="0" dirty="0" smtClean="0"/>
              <a:t> brengt ook een risico met zich mee op meer schadelijke algenbloei (of </a:t>
            </a:r>
            <a:r>
              <a:rPr lang="nl-BE" baseline="0" dirty="0" err="1" smtClean="0"/>
              <a:t>Harmful</a:t>
            </a:r>
            <a:r>
              <a:rPr lang="nl-BE" baseline="0" dirty="0" smtClean="0"/>
              <a:t> </a:t>
            </a:r>
            <a:r>
              <a:rPr lang="nl-BE" baseline="0" dirty="0" err="1" smtClean="0"/>
              <a:t>Algal</a:t>
            </a:r>
            <a:r>
              <a:rPr lang="nl-BE" baseline="0" dirty="0" smtClean="0"/>
              <a:t> </a:t>
            </a:r>
            <a:r>
              <a:rPr lang="nl-BE" baseline="0" dirty="0" err="1" smtClean="0"/>
              <a:t>Blooms</a:t>
            </a:r>
            <a:r>
              <a:rPr lang="nl-BE" baseline="0" dirty="0" smtClean="0"/>
              <a:t> = </a:t>
            </a:r>
            <a:r>
              <a:rPr lang="nl-BE" baseline="0" dirty="0" err="1" smtClean="0"/>
              <a:t>HABs</a:t>
            </a:r>
            <a:r>
              <a:rPr lang="nl-BE" baseline="0" dirty="0" smtClean="0"/>
              <a:t>). Bij dergelijke bloeien van eencellige algjes in zee loopt de volksgezondheid gevaar. Consumptie bv. van mosselen die deze giftige algen hebben opgenomen – zonder er zelf van ziek te worden – kan zeer verstrekkende gevolgen hebben. Net daarom is wildpluk van mosselen bij ons verboden, en worden op diverse plaatsen in de wereld dit soort HABS minutieus opgevolgd.</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46</a:t>
            </a:fld>
            <a:endParaRPr lang="en-US"/>
          </a:p>
        </p:txBody>
      </p:sp>
    </p:spTree>
    <p:extLst>
      <p:ext uri="{BB962C8B-B14F-4D97-AF65-F5344CB8AC3E}">
        <p14:creationId xmlns:p14="http://schemas.microsoft.com/office/powerpoint/2010/main" val="987889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Positief voor de gezondheid is dan weer dat steeds meer onderzoek lijkt te kunnen onderbouwen dat zeelucht wel degelijk een gunstig effect heeft op onze fysieke gesteldheid, én dat de</a:t>
            </a:r>
            <a:r>
              <a:rPr lang="nl-BE" baseline="0" dirty="0" smtClean="0"/>
              <a:t> zee zelf in positieve zin afstraalt op ons geestelijk welzijn (‘Blue Mind’). </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47</a:t>
            </a:fld>
            <a:endParaRPr lang="en-US"/>
          </a:p>
        </p:txBody>
      </p:sp>
    </p:spTree>
    <p:extLst>
      <p:ext uri="{BB962C8B-B14F-4D97-AF65-F5344CB8AC3E}">
        <p14:creationId xmlns:p14="http://schemas.microsoft.com/office/powerpoint/2010/main" val="3017171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Al deze kennis dient zijn weg te vinden naar brede lagen van de bevolking. En anderzijds kan de wetenschap en </a:t>
            </a:r>
            <a:r>
              <a:rPr lang="nl-BE" dirty="0" err="1" smtClean="0"/>
              <a:t>zeebeheerders</a:t>
            </a:r>
            <a:r>
              <a:rPr lang="nl-BE" baseline="0" dirty="0" smtClean="0"/>
              <a:t> heel veel leren van het publiek als het over de zee gaat. Deze interactie, met als doel bewuste en zich verantwoordelijk gedragende burgers t.a.v. de zee te ‘kweken’, staat bekend onder de wereldwijde roepnaam ‘Ocean </a:t>
            </a:r>
            <a:r>
              <a:rPr lang="nl-BE" baseline="0" dirty="0" err="1" smtClean="0"/>
              <a:t>Literacy</a:t>
            </a:r>
            <a:r>
              <a:rPr lang="nl-BE" baseline="0" dirty="0" smtClean="0"/>
              <a:t>’ of oceaangeletterdheid.</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48</a:t>
            </a:fld>
            <a:endParaRPr lang="en-US"/>
          </a:p>
        </p:txBody>
      </p:sp>
    </p:spTree>
    <p:extLst>
      <p:ext uri="{BB962C8B-B14F-4D97-AF65-F5344CB8AC3E}">
        <p14:creationId xmlns:p14="http://schemas.microsoft.com/office/powerpoint/2010/main" val="2471029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49</a:t>
            </a:fld>
            <a:endParaRPr lang="en-US"/>
          </a:p>
        </p:txBody>
      </p:sp>
    </p:spTree>
    <p:extLst>
      <p:ext uri="{BB962C8B-B14F-4D97-AF65-F5344CB8AC3E}">
        <p14:creationId xmlns:p14="http://schemas.microsoft.com/office/powerpoint/2010/main" val="787815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Net daarom</a:t>
            </a:r>
            <a:r>
              <a:rPr lang="nl-BE" baseline="0" dirty="0" smtClean="0"/>
              <a:t> heeft de VN beslist om, bouwend op de ‘</a:t>
            </a:r>
            <a:r>
              <a:rPr lang="nl-BE" baseline="0" dirty="0" err="1" smtClean="0"/>
              <a:t>Sustainable</a:t>
            </a:r>
            <a:r>
              <a:rPr lang="nl-BE" baseline="0" dirty="0" smtClean="0"/>
              <a:t> Development Goals’, de oceaan van 2021 tot 2030 tien jaar lang centraal te plaatsen. Wie meer wil weten over dit ‘UN Decennium voor Oceaanonderzoek t.b.v. duurzame ontwikkeling’ kan terecht op www.oceandecade.org. Of kan het volgende introfilmpje bekijken.</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4</a:t>
            </a:fld>
            <a:endParaRPr lang="en-US"/>
          </a:p>
        </p:txBody>
      </p:sp>
    </p:spTree>
    <p:extLst>
      <p:ext uri="{BB962C8B-B14F-4D97-AF65-F5344CB8AC3E}">
        <p14:creationId xmlns:p14="http://schemas.microsoft.com/office/powerpoint/2010/main" val="231366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54</a:t>
            </a:fld>
            <a:endParaRPr lang="en-US"/>
          </a:p>
        </p:txBody>
      </p:sp>
    </p:spTree>
    <p:extLst>
      <p:ext uri="{BB962C8B-B14F-4D97-AF65-F5344CB8AC3E}">
        <p14:creationId xmlns:p14="http://schemas.microsoft.com/office/powerpoint/2010/main" val="2472664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55</a:t>
            </a:fld>
            <a:endParaRPr lang="en-US"/>
          </a:p>
        </p:txBody>
      </p:sp>
    </p:spTree>
    <p:extLst>
      <p:ext uri="{BB962C8B-B14F-4D97-AF65-F5344CB8AC3E}">
        <p14:creationId xmlns:p14="http://schemas.microsoft.com/office/powerpoint/2010/main" val="2523234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56</a:t>
            </a:fld>
            <a:endParaRPr lang="en-US"/>
          </a:p>
        </p:txBody>
      </p:sp>
    </p:spTree>
    <p:extLst>
      <p:ext uri="{BB962C8B-B14F-4D97-AF65-F5344CB8AC3E}">
        <p14:creationId xmlns:p14="http://schemas.microsoft.com/office/powerpoint/2010/main" val="248014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57</a:t>
            </a:fld>
            <a:endParaRPr lang="en-US"/>
          </a:p>
        </p:txBody>
      </p:sp>
    </p:spTree>
    <p:extLst>
      <p:ext uri="{BB962C8B-B14F-4D97-AF65-F5344CB8AC3E}">
        <p14:creationId xmlns:p14="http://schemas.microsoft.com/office/powerpoint/2010/main" val="796569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De 17 Duurzame Ontwikkelingsdoelen hebben met de basisbehoeften van de mens en de planeet te maken. Eén ervan richt</a:t>
            </a:r>
            <a:r>
              <a:rPr lang="nl-BE" baseline="0" dirty="0" smtClean="0"/>
              <a:t> zich specifiek op de Oceaan en aquatische ecosystemen in het algemeen, en dat is SDG 14 ‘Life Below Water’. Toch betekent dit geenszins dat ook alle andere </a:t>
            </a:r>
            <a:r>
              <a:rPr lang="nl-BE" baseline="0" dirty="0" err="1" smtClean="0"/>
              <a:t>SDGs</a:t>
            </a:r>
            <a:r>
              <a:rPr lang="nl-BE" baseline="0" dirty="0" smtClean="0"/>
              <a:t> geen connectie zouden hebben met het zoute water, wel integendeel. In wat volgt gaan we in op enkele merkwaardige feiten, inspirerende relaties en dito uitdagingen waar we vandaag voor staan. Om jullie te helpen bij het thuiswijzen van de 17 </a:t>
            </a:r>
            <a:r>
              <a:rPr lang="nl-BE" baseline="0" dirty="0" err="1" smtClean="0"/>
              <a:t>SDG’s</a:t>
            </a:r>
            <a:r>
              <a:rPr lang="nl-BE" baseline="0" dirty="0" smtClean="0"/>
              <a:t> is het betreffende symbooltje steeds in de linkeronderhoek terug te vinden.</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5</a:t>
            </a:fld>
            <a:endParaRPr lang="en-US"/>
          </a:p>
        </p:txBody>
      </p:sp>
    </p:spTree>
    <p:extLst>
      <p:ext uri="{BB962C8B-B14F-4D97-AF65-F5344CB8AC3E}">
        <p14:creationId xmlns:p14="http://schemas.microsoft.com/office/powerpoint/2010/main" val="348281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97% van alle water op deze planeet zit vervat in de Oceaan en haar randzeeën. Maar daar</a:t>
            </a:r>
            <a:r>
              <a:rPr lang="nl-BE" baseline="0" dirty="0" smtClean="0"/>
              <a:t> blijft het niet, door verdamping komt het via de waterkringloop als neerslag terug aan land, om daar vervolgens – na kortere of langere tijd – haar weg terug te vinden naar zee. Onnodig te zeggen wat dit betekent voor het belang van de oceaan…</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6</a:t>
            </a:fld>
            <a:endParaRPr lang="en-US"/>
          </a:p>
        </p:txBody>
      </p:sp>
    </p:spTree>
    <p:extLst>
      <p:ext uri="{BB962C8B-B14F-4D97-AF65-F5344CB8AC3E}">
        <p14:creationId xmlns:p14="http://schemas.microsoft.com/office/powerpoint/2010/main" val="4204901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Als we er dus zouden in slagen om op een energievriendelijke</a:t>
            </a:r>
            <a:r>
              <a:rPr lang="nl-BE" baseline="0" dirty="0" smtClean="0"/>
              <a:t> wijze zeewater te ontzilten, zou dit in één beweging het drink- en irrigatiewaterprobleem kunnen oplossen. Vandaag vindt zeewaterontzilting al plaats, voornamelijk in zonrijke droge regio’s, al blijft het alsnog een E-verslindend proces. Nieuw onderzoek, o.a. van deze </a:t>
            </a:r>
            <a:r>
              <a:rPr lang="nl-BE" baseline="0" dirty="0" err="1" smtClean="0"/>
              <a:t>Ugent</a:t>
            </a:r>
            <a:r>
              <a:rPr lang="nl-BE" baseline="0" dirty="0" smtClean="0"/>
              <a:t> onderzoekster, Marjolein Vanoppen, zoekt hier naar een uitweg.</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7</a:t>
            </a:fld>
            <a:endParaRPr lang="en-US"/>
          </a:p>
        </p:txBody>
      </p:sp>
    </p:spTree>
    <p:extLst>
      <p:ext uri="{BB962C8B-B14F-4D97-AF65-F5344CB8AC3E}">
        <p14:creationId xmlns:p14="http://schemas.microsoft.com/office/powerpoint/2010/main" val="76449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Als we nog maar een fractie</a:t>
            </a:r>
            <a:r>
              <a:rPr lang="nl-BE" baseline="0" dirty="0" smtClean="0"/>
              <a:t> van alle energie die de oceaan bevat zouden kunnen extraheren, dan waren er nooit geen stroomtekorten meer! Vandaag wordt volop geëxperimenteerd met het winnen van energie uit golven, getij en temperatuurs- of zoutgehaltegradiënten (OTEC). Offshore windenergiewinning is dit stadium reeds ontgroeid, met bv. vandaag in het Belgisch deel van de Noordzee al een substantieel deel van de tegen 2020 verwachte 398-446 turbines gespreid over 9 parken, en goed voor een geïnstalleerd vermogen van 2,27 GW. Als de plannen voor het MRP 2020-26 – met een extra zoekzone voor windenergie - volledig  worden doorgevoerd, is het streefdoel van 4 GW in zicht.</a:t>
            </a:r>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8</a:t>
            </a:fld>
            <a:endParaRPr lang="en-US"/>
          </a:p>
        </p:txBody>
      </p:sp>
    </p:spTree>
    <p:extLst>
      <p:ext uri="{BB962C8B-B14F-4D97-AF65-F5344CB8AC3E}">
        <p14:creationId xmlns:p14="http://schemas.microsoft.com/office/powerpoint/2010/main" val="2141635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767B7-7F95-4A4E-9B0F-7103F783AB73}" type="slidenum">
              <a:rPr lang="en-US" smtClean="0"/>
              <a:t>9</a:t>
            </a:fld>
            <a:endParaRPr lang="en-US"/>
          </a:p>
        </p:txBody>
      </p:sp>
    </p:spTree>
    <p:extLst>
      <p:ext uri="{BB962C8B-B14F-4D97-AF65-F5344CB8AC3E}">
        <p14:creationId xmlns:p14="http://schemas.microsoft.com/office/powerpoint/2010/main" val="1893740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6E9D34FA-153D-2A45-86BB-48C4653B0648}" type="datetimeFigureOut">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175C3C-F46B-064F-9E8B-918BDB8B61C9}" type="slidenum">
              <a:rPr lang="nl-NL" smtClean="0"/>
              <a:t>‹#›</a:t>
            </a:fld>
            <a:endParaRPr lang="nl-NL"/>
          </a:p>
        </p:txBody>
      </p:sp>
    </p:spTree>
    <p:extLst>
      <p:ext uri="{BB962C8B-B14F-4D97-AF65-F5344CB8AC3E}">
        <p14:creationId xmlns:p14="http://schemas.microsoft.com/office/powerpoint/2010/main" val="2267749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6E9D34FA-153D-2A45-86BB-48C4653B0648}" type="datetimeFigureOut">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175C3C-F46B-064F-9E8B-918BDB8B61C9}" type="slidenum">
              <a:rPr lang="nl-NL" smtClean="0"/>
              <a:t>‹#›</a:t>
            </a:fld>
            <a:endParaRPr lang="nl-NL"/>
          </a:p>
        </p:txBody>
      </p:sp>
    </p:spTree>
    <p:extLst>
      <p:ext uri="{BB962C8B-B14F-4D97-AF65-F5344CB8AC3E}">
        <p14:creationId xmlns:p14="http://schemas.microsoft.com/office/powerpoint/2010/main" val="233442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BE"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6E9D34FA-153D-2A45-86BB-48C4653B0648}" type="datetimeFigureOut">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175C3C-F46B-064F-9E8B-918BDB8B61C9}" type="slidenum">
              <a:rPr lang="nl-NL" smtClean="0"/>
              <a:t>‹#›</a:t>
            </a:fld>
            <a:endParaRPr lang="nl-NL"/>
          </a:p>
        </p:txBody>
      </p:sp>
    </p:spTree>
    <p:extLst>
      <p:ext uri="{BB962C8B-B14F-4D97-AF65-F5344CB8AC3E}">
        <p14:creationId xmlns:p14="http://schemas.microsoft.com/office/powerpoint/2010/main" val="3345289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idx="1"/>
          </p:nvPr>
        </p:nvSpPr>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6E9D34FA-153D-2A45-86BB-48C4653B0648}" type="datetimeFigureOut">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175C3C-F46B-064F-9E8B-918BDB8B61C9}" type="slidenum">
              <a:rPr lang="nl-NL" smtClean="0"/>
              <a:t>‹#›</a:t>
            </a:fld>
            <a:endParaRPr lang="nl-NL"/>
          </a:p>
        </p:txBody>
      </p:sp>
    </p:spTree>
    <p:extLst>
      <p:ext uri="{BB962C8B-B14F-4D97-AF65-F5344CB8AC3E}">
        <p14:creationId xmlns:p14="http://schemas.microsoft.com/office/powerpoint/2010/main" val="3979545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Klik om de tekststijl van het model te bewerken</a:t>
            </a:r>
          </a:p>
        </p:txBody>
      </p:sp>
      <p:sp>
        <p:nvSpPr>
          <p:cNvPr id="4" name="Tijdelijke aanduiding voor datum 3"/>
          <p:cNvSpPr>
            <a:spLocks noGrp="1"/>
          </p:cNvSpPr>
          <p:nvPr>
            <p:ph type="dt" sz="half" idx="10"/>
          </p:nvPr>
        </p:nvSpPr>
        <p:spPr/>
        <p:txBody>
          <a:bodyPr/>
          <a:lstStyle/>
          <a:p>
            <a:fld id="{6E9D34FA-153D-2A45-86BB-48C4653B0648}" type="datetimeFigureOut">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175C3C-F46B-064F-9E8B-918BDB8B61C9}" type="slidenum">
              <a:rPr lang="nl-NL" smtClean="0"/>
              <a:t>‹#›</a:t>
            </a:fld>
            <a:endParaRPr lang="nl-NL"/>
          </a:p>
        </p:txBody>
      </p:sp>
    </p:spTree>
    <p:extLst>
      <p:ext uri="{BB962C8B-B14F-4D97-AF65-F5344CB8AC3E}">
        <p14:creationId xmlns:p14="http://schemas.microsoft.com/office/powerpoint/2010/main" val="1207340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datum 4"/>
          <p:cNvSpPr>
            <a:spLocks noGrp="1"/>
          </p:cNvSpPr>
          <p:nvPr>
            <p:ph type="dt" sz="half" idx="10"/>
          </p:nvPr>
        </p:nvSpPr>
        <p:spPr/>
        <p:txBody>
          <a:bodyPr/>
          <a:lstStyle/>
          <a:p>
            <a:fld id="{6E9D34FA-153D-2A45-86BB-48C4653B0648}" type="datetimeFigureOut">
              <a:rPr lang="nl-NL" smtClean="0"/>
              <a:t>6-3-2019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A175C3C-F46B-064F-9E8B-918BDB8B61C9}" type="slidenum">
              <a:rPr lang="nl-NL" smtClean="0"/>
              <a:t>‹#›</a:t>
            </a:fld>
            <a:endParaRPr lang="nl-NL"/>
          </a:p>
        </p:txBody>
      </p:sp>
    </p:spTree>
    <p:extLst>
      <p:ext uri="{BB962C8B-B14F-4D97-AF65-F5344CB8AC3E}">
        <p14:creationId xmlns:p14="http://schemas.microsoft.com/office/powerpoint/2010/main" val="162469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7" name="Tijdelijke aanduiding voor datum 6"/>
          <p:cNvSpPr>
            <a:spLocks noGrp="1"/>
          </p:cNvSpPr>
          <p:nvPr>
            <p:ph type="dt" sz="half" idx="10"/>
          </p:nvPr>
        </p:nvSpPr>
        <p:spPr/>
        <p:txBody>
          <a:bodyPr/>
          <a:lstStyle/>
          <a:p>
            <a:fld id="{6E9D34FA-153D-2A45-86BB-48C4653B0648}" type="datetimeFigureOut">
              <a:rPr lang="nl-NL" smtClean="0"/>
              <a:t>6-3-2019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A175C3C-F46B-064F-9E8B-918BDB8B61C9}" type="slidenum">
              <a:rPr lang="nl-NL" smtClean="0"/>
              <a:t>‹#›</a:t>
            </a:fld>
            <a:endParaRPr lang="nl-NL"/>
          </a:p>
        </p:txBody>
      </p:sp>
    </p:spTree>
    <p:extLst>
      <p:ext uri="{BB962C8B-B14F-4D97-AF65-F5344CB8AC3E}">
        <p14:creationId xmlns:p14="http://schemas.microsoft.com/office/powerpoint/2010/main" val="261581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datum 2"/>
          <p:cNvSpPr>
            <a:spLocks noGrp="1"/>
          </p:cNvSpPr>
          <p:nvPr>
            <p:ph type="dt" sz="half" idx="10"/>
          </p:nvPr>
        </p:nvSpPr>
        <p:spPr/>
        <p:txBody>
          <a:bodyPr/>
          <a:lstStyle/>
          <a:p>
            <a:fld id="{6E9D34FA-153D-2A45-86BB-48C4653B0648}" type="datetimeFigureOut">
              <a:rPr lang="nl-NL" smtClean="0"/>
              <a:t>6-3-2019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A175C3C-F46B-064F-9E8B-918BDB8B61C9}" type="slidenum">
              <a:rPr lang="nl-NL" smtClean="0"/>
              <a:t>‹#›</a:t>
            </a:fld>
            <a:endParaRPr lang="nl-NL"/>
          </a:p>
        </p:txBody>
      </p:sp>
    </p:spTree>
    <p:extLst>
      <p:ext uri="{BB962C8B-B14F-4D97-AF65-F5344CB8AC3E}">
        <p14:creationId xmlns:p14="http://schemas.microsoft.com/office/powerpoint/2010/main" val="2800423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E9D34FA-153D-2A45-86BB-48C4653B0648}" type="datetimeFigureOut">
              <a:rPr lang="nl-NL" smtClean="0"/>
              <a:t>6-3-2019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A175C3C-F46B-064F-9E8B-918BDB8B61C9}" type="slidenum">
              <a:rPr lang="nl-NL" smtClean="0"/>
              <a:t>‹#›</a:t>
            </a:fld>
            <a:endParaRPr lang="nl-NL"/>
          </a:p>
        </p:txBody>
      </p:sp>
    </p:spTree>
    <p:extLst>
      <p:ext uri="{BB962C8B-B14F-4D97-AF65-F5344CB8AC3E}">
        <p14:creationId xmlns:p14="http://schemas.microsoft.com/office/powerpoint/2010/main" val="17809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6E9D34FA-153D-2A45-86BB-48C4653B0648}" type="datetimeFigureOut">
              <a:rPr lang="nl-NL" smtClean="0"/>
              <a:t>6-3-2019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A175C3C-F46B-064F-9E8B-918BDB8B61C9}" type="slidenum">
              <a:rPr lang="nl-NL" smtClean="0"/>
              <a:t>‹#›</a:t>
            </a:fld>
            <a:endParaRPr lang="nl-NL"/>
          </a:p>
        </p:txBody>
      </p:sp>
    </p:spTree>
    <p:extLst>
      <p:ext uri="{BB962C8B-B14F-4D97-AF65-F5344CB8AC3E}">
        <p14:creationId xmlns:p14="http://schemas.microsoft.com/office/powerpoint/2010/main" val="1113846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6E9D34FA-153D-2A45-86BB-48C4653B0648}" type="datetimeFigureOut">
              <a:rPr lang="nl-NL" smtClean="0"/>
              <a:t>6-3-2019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A175C3C-F46B-064F-9E8B-918BDB8B61C9}" type="slidenum">
              <a:rPr lang="nl-NL" smtClean="0"/>
              <a:t>‹#›</a:t>
            </a:fld>
            <a:endParaRPr lang="nl-NL"/>
          </a:p>
        </p:txBody>
      </p:sp>
    </p:spTree>
    <p:extLst>
      <p:ext uri="{BB962C8B-B14F-4D97-AF65-F5344CB8AC3E}">
        <p14:creationId xmlns:p14="http://schemas.microsoft.com/office/powerpoint/2010/main" val="565910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D34FA-153D-2A45-86BB-48C4653B0648}" type="datetimeFigureOut">
              <a:rPr lang="nl-NL" smtClean="0"/>
              <a:t>6-3-2019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75C3C-F46B-064F-9E8B-918BDB8B61C9}" type="slidenum">
              <a:rPr lang="nl-NL" smtClean="0"/>
              <a:t>‹#›</a:t>
            </a:fld>
            <a:endParaRPr lang="nl-NL"/>
          </a:p>
        </p:txBody>
      </p:sp>
    </p:spTree>
    <p:extLst>
      <p:ext uri="{BB962C8B-B14F-4D97-AF65-F5344CB8AC3E}">
        <p14:creationId xmlns:p14="http://schemas.microsoft.com/office/powerpoint/2010/main" val="2327048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0.jp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file:///C:\Users\jans\Desktop\WOD-ppt\AUDIO-rhythmic-sound-of-a-ship-propeller-CD-ship-030216.mp3" TargetMode="External"/><Relationship Id="rId7" Type="http://schemas.openxmlformats.org/officeDocument/2006/relationships/image" Target="../media/image45.jpeg"/><Relationship Id="rId2" Type="http://schemas.openxmlformats.org/officeDocument/2006/relationships/audio" Target="file:///C:\Users\jans\Desktop\WOD-ppt\Eqandbaleenwhale_2015-195220110x5Normal.mp3" TargetMode="External"/><Relationship Id="rId1" Type="http://schemas.openxmlformats.org/officeDocument/2006/relationships/vmlDrawing" Target="../drawings/vmlDrawing1.vml"/><Relationship Id="rId6" Type="http://schemas.openxmlformats.org/officeDocument/2006/relationships/image" Target="../media/image44.emf"/><Relationship Id="rId11" Type="http://schemas.openxmlformats.org/officeDocument/2006/relationships/image" Target="../media/image16.png"/><Relationship Id="rId5" Type="http://schemas.openxmlformats.org/officeDocument/2006/relationships/oleObject" Target="../embeddings/oleObject1.bin"/><Relationship Id="rId10" Type="http://schemas.openxmlformats.org/officeDocument/2006/relationships/image" Target="../media/image48.png"/><Relationship Id="rId4" Type="http://schemas.openxmlformats.org/officeDocument/2006/relationships/slideLayout" Target="../slideLayouts/slideLayout4.xml"/><Relationship Id="rId9"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4.png"/><Relationship Id="rId4" Type="http://schemas.openxmlformats.org/officeDocument/2006/relationships/hyperlink" Target="http://www.marinespecie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7.JPG"/><Relationship Id="rId2"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6.jpg"/><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18" Type="http://schemas.openxmlformats.org/officeDocument/2006/relationships/image" Target="../media/image75.png"/><Relationship Id="rId3" Type="http://schemas.openxmlformats.org/officeDocument/2006/relationships/image" Target="../media/image63.jpg"/><Relationship Id="rId7" Type="http://schemas.openxmlformats.org/officeDocument/2006/relationships/image" Target="../media/image66.jpeg"/><Relationship Id="rId12" Type="http://schemas.openxmlformats.org/officeDocument/2006/relationships/image" Target="../media/image70.png"/><Relationship Id="rId17" Type="http://schemas.openxmlformats.org/officeDocument/2006/relationships/image" Target="../media/image74.jpeg"/><Relationship Id="rId2" Type="http://schemas.openxmlformats.org/officeDocument/2006/relationships/notesSlide" Target="../notesSlides/notesSlide18.xml"/><Relationship Id="rId16"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69.jpeg"/><Relationship Id="rId5" Type="http://schemas.openxmlformats.org/officeDocument/2006/relationships/image" Target="../media/image64.jpeg"/><Relationship Id="rId15" Type="http://schemas.openxmlformats.org/officeDocument/2006/relationships/image" Target="../media/image72.jpeg"/><Relationship Id="rId10" Type="http://schemas.openxmlformats.org/officeDocument/2006/relationships/image" Target="../media/image68.png"/><Relationship Id="rId19" Type="http://schemas.openxmlformats.org/officeDocument/2006/relationships/image" Target="../media/image76.png"/><Relationship Id="rId4" Type="http://schemas.openxmlformats.org/officeDocument/2006/relationships/image" Target="../media/image24.png"/><Relationship Id="rId9" Type="http://schemas.microsoft.com/office/2007/relationships/hdphoto" Target="../media/hdphoto1.wdp"/><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eaaroundus.org/" TargetMode="External"/><Relationship Id="rId4" Type="http://schemas.openxmlformats.org/officeDocument/2006/relationships/image" Target="../media/image81.gi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4.jpg"/><Relationship Id="rId7"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10" Type="http://schemas.microsoft.com/office/2007/relationships/hdphoto" Target="../media/hdphoto4.wdp"/><Relationship Id="rId4" Type="http://schemas.openxmlformats.org/officeDocument/2006/relationships/image" Target="../media/image24.png"/><Relationship Id="rId9" Type="http://schemas.openxmlformats.org/officeDocument/2006/relationships/image" Target="../media/image98.png"/></Relationships>
</file>

<file path=ppt/slides/_rels/slide39.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9.jpeg"/><Relationship Id="rId7" Type="http://schemas.openxmlformats.org/officeDocument/2006/relationships/image" Target="../media/image10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104.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youtube.com/watch?v=jXDS7dsGMMQ" TargetMode="External"/><Relationship Id="rId4" Type="http://schemas.openxmlformats.org/officeDocument/2006/relationships/hyperlink" Target="http://www.oceandecade.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24.png"/><Relationship Id="rId7" Type="http://schemas.openxmlformats.org/officeDocument/2006/relationships/image" Target="../media/image11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14.jpeg"/><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0.em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g"/></Relationships>
</file>

<file path=ppt/slides/_rels/slide46.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21.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4.jpg"/><Relationship Id="rId7" Type="http://schemas.openxmlformats.org/officeDocument/2006/relationships/image" Target="../media/image12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5.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129.jpg"/><Relationship Id="rId7" Type="http://schemas.openxmlformats.org/officeDocument/2006/relationships/image" Target="../media/image27.png"/><Relationship Id="rId2"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image" Target="../media/image131.jpg"/><Relationship Id="rId5" Type="http://schemas.openxmlformats.org/officeDocument/2006/relationships/image" Target="../media/image26.png"/><Relationship Id="rId4" Type="http://schemas.openxmlformats.org/officeDocument/2006/relationships/image" Target="../media/image130.jpg"/></Relationships>
</file>

<file path=ppt/slides/_rels/slide5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video" Target="file:///C:\Users\jans\Desktop\Chambres%20d'O\FocusTV_20180318_Nieuws_Het-eerste-BK-Meeuwenschreeuwen-in-De-Panne.mp4" TargetMode="External"/><Relationship Id="rId5" Type="http://schemas.openxmlformats.org/officeDocument/2006/relationships/image" Target="../media/image27.png"/><Relationship Id="rId4" Type="http://schemas.openxmlformats.org/officeDocument/2006/relationships/image" Target="../media/image132.png"/></Relationships>
</file>

<file path=ppt/slides/_rels/slide5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3.JPG"/><Relationship Id="rId7"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4.png"/></Relationships>
</file>

<file path=ppt/slides/_rels/slide5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3.JPG"/><Relationship Id="rId7"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3.png"/></Relationships>
</file>

<file path=ppt/slides/_rels/slide5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3.JPG"/><Relationship Id="rId7" Type="http://schemas.openxmlformats.org/officeDocument/2006/relationships/image" Target="../media/image21.png"/><Relationship Id="rId12"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emf"/><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Subtitel 2"/>
          <p:cNvSpPr>
            <a:spLocks noGrp="1"/>
          </p:cNvSpPr>
          <p:nvPr>
            <p:ph type="subTitle" idx="1"/>
          </p:nvPr>
        </p:nvSpPr>
        <p:spPr>
          <a:xfrm>
            <a:off x="1970028" y="5457958"/>
            <a:ext cx="5809251" cy="855763"/>
          </a:xfrm>
        </p:spPr>
        <p:txBody>
          <a:bodyPr>
            <a:normAutofit/>
          </a:bodyPr>
          <a:lstStyle/>
          <a:p>
            <a:pPr algn="r"/>
            <a:r>
              <a:rPr lang="nl-NL" sz="2400" i="1" dirty="0" smtClean="0">
                <a:solidFill>
                  <a:schemeClr val="bg1"/>
                </a:solidFill>
                <a:latin typeface="Calibri" panose="020F0502020204030204" pitchFamily="34" charset="0"/>
                <a:cs typeface="Calibri" panose="020F0502020204030204" pitchFamily="34" charset="0"/>
              </a:rPr>
              <a:t>Jan SEYS &amp; Evy COPEJANS</a:t>
            </a:r>
          </a:p>
          <a:p>
            <a:pPr algn="r"/>
            <a:r>
              <a:rPr lang="nl-NL" sz="1600" i="1" dirty="0" smtClean="0">
                <a:solidFill>
                  <a:schemeClr val="bg1"/>
                </a:solidFill>
                <a:latin typeface="Calibri" panose="020F0502020204030204" pitchFamily="34" charset="0"/>
                <a:cs typeface="Calibri" panose="020F0502020204030204" pitchFamily="34" charset="0"/>
              </a:rPr>
              <a:t>Vlaams Instituut voor de Zee (VLIZ)</a:t>
            </a:r>
          </a:p>
        </p:txBody>
      </p:sp>
      <p:pic>
        <p:nvPicPr>
          <p:cNvPr id="4" name="Afbeelding 3" descr="VLIZ_LOGO-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 y="4882896"/>
            <a:ext cx="1844040" cy="15118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853" y="1724553"/>
            <a:ext cx="8637381" cy="3158343"/>
          </a:xfrm>
          <a:prstGeom prst="rect">
            <a:avLst/>
          </a:prstGeom>
        </p:spPr>
      </p:pic>
      <p:sp>
        <p:nvSpPr>
          <p:cNvPr id="2" name="Titel 1"/>
          <p:cNvSpPr>
            <a:spLocks noGrp="1"/>
          </p:cNvSpPr>
          <p:nvPr>
            <p:ph type="ctrTitle"/>
          </p:nvPr>
        </p:nvSpPr>
        <p:spPr>
          <a:xfrm>
            <a:off x="4444885" y="2473646"/>
            <a:ext cx="4178808" cy="1470025"/>
          </a:xfrm>
        </p:spPr>
        <p:txBody>
          <a:bodyPr>
            <a:noAutofit/>
          </a:bodyPr>
          <a:lstStyle/>
          <a:p>
            <a:pPr algn="r"/>
            <a:r>
              <a:rPr lang="nl-NL" sz="4800" b="1" dirty="0" smtClean="0">
                <a:solidFill>
                  <a:srgbClr val="FFFFFF"/>
                </a:solidFill>
                <a:latin typeface="Calibri" panose="020F0502020204030204" pitchFamily="34" charset="0"/>
                <a:cs typeface="Calibri" panose="020F0502020204030204" pitchFamily="34" charset="0"/>
              </a:rPr>
              <a:t>De toekomst van onze blauwe</a:t>
            </a:r>
            <a:br>
              <a:rPr lang="nl-NL" sz="4800" b="1" dirty="0" smtClean="0">
                <a:solidFill>
                  <a:srgbClr val="FFFFFF"/>
                </a:solidFill>
                <a:latin typeface="Calibri" panose="020F0502020204030204" pitchFamily="34" charset="0"/>
                <a:cs typeface="Calibri" panose="020F0502020204030204" pitchFamily="34" charset="0"/>
              </a:rPr>
            </a:br>
            <a:r>
              <a:rPr lang="nl-NL" sz="4800" b="1" dirty="0" smtClean="0">
                <a:solidFill>
                  <a:srgbClr val="FFFFFF"/>
                </a:solidFill>
                <a:latin typeface="Calibri" panose="020F0502020204030204" pitchFamily="34" charset="0"/>
                <a:cs typeface="Calibri" panose="020F0502020204030204" pitchFamily="34" charset="0"/>
              </a:rPr>
              <a:t>planeet</a:t>
            </a:r>
            <a:endParaRPr lang="nl-NL" sz="4800" b="1"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4331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26" y="6021440"/>
            <a:ext cx="704748" cy="704748"/>
          </a:xfrm>
          <a:prstGeom prst="rect">
            <a:avLst/>
          </a:prstGeom>
        </p:spPr>
      </p:pic>
      <p:sp>
        <p:nvSpPr>
          <p:cNvPr id="4" name="Text Box 4"/>
          <p:cNvSpPr txBox="1">
            <a:spLocks noChangeArrowheads="1"/>
          </p:cNvSpPr>
          <p:nvPr/>
        </p:nvSpPr>
        <p:spPr bwMode="auto">
          <a:xfrm>
            <a:off x="371475" y="141288"/>
            <a:ext cx="6934200"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smtClean="0">
                <a:solidFill>
                  <a:schemeClr val="tx2"/>
                </a:solidFill>
              </a:rPr>
              <a:t>Blauwe economie</a:t>
            </a:r>
            <a:endParaRPr lang="nl-NL" altLang="en-US" sz="4000" dirty="0">
              <a:solidFill>
                <a:schemeClr val="tx2"/>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1401665"/>
            <a:ext cx="8662219" cy="4074336"/>
          </a:xfrm>
          <a:prstGeom prst="rect">
            <a:avLst/>
          </a:prstGeom>
        </p:spPr>
      </p:pic>
    </p:spTree>
    <p:extLst>
      <p:ext uri="{BB962C8B-B14F-4D97-AF65-F5344CB8AC3E}">
        <p14:creationId xmlns:p14="http://schemas.microsoft.com/office/powerpoint/2010/main" val="1543297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539750" y="115888"/>
            <a:ext cx="7532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Rijkdom aan leven in zee</a:t>
            </a:r>
            <a:endParaRPr lang="en-GB" altLang="en-US" sz="4000" b="1"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sp>
        <p:nvSpPr>
          <p:cNvPr id="8" name="Rectangle 4"/>
          <p:cNvSpPr>
            <a:spLocks noChangeArrowheads="1"/>
          </p:cNvSpPr>
          <p:nvPr/>
        </p:nvSpPr>
        <p:spPr bwMode="auto">
          <a:xfrm>
            <a:off x="250825" y="236538"/>
            <a:ext cx="89646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fr-BE" altLang="en-US" sz="4000" b="1" dirty="0" err="1">
                <a:solidFill>
                  <a:schemeClr val="tx2"/>
                </a:solidFill>
                <a:cs typeface="Arial" panose="020B0604020202020204" pitchFamily="34" charset="0"/>
              </a:rPr>
              <a:t>Menselijke</a:t>
            </a:r>
            <a:r>
              <a:rPr lang="fr-BE" altLang="en-US" sz="4000" b="1" dirty="0">
                <a:solidFill>
                  <a:schemeClr val="tx2"/>
                </a:solidFill>
                <a:cs typeface="Arial" panose="020B0604020202020204" pitchFamily="34" charset="0"/>
              </a:rPr>
              <a:t> </a:t>
            </a:r>
            <a:r>
              <a:rPr lang="fr-BE" altLang="en-US" sz="4000" b="1" dirty="0" err="1">
                <a:solidFill>
                  <a:schemeClr val="tx2"/>
                </a:solidFill>
                <a:cs typeface="Arial" panose="020B0604020202020204" pitchFamily="34" charset="0"/>
              </a:rPr>
              <a:t>invloed</a:t>
            </a:r>
            <a:r>
              <a:rPr lang="fr-BE" altLang="en-US" sz="4000" b="1" dirty="0">
                <a:solidFill>
                  <a:schemeClr val="tx2"/>
                </a:solidFill>
                <a:cs typeface="Arial" panose="020B0604020202020204" pitchFamily="34" charset="0"/>
              </a:rPr>
              <a:t> </a:t>
            </a:r>
            <a:r>
              <a:rPr lang="fr-BE" altLang="en-US" sz="4000" b="1" dirty="0" err="1">
                <a:solidFill>
                  <a:schemeClr val="tx2"/>
                </a:solidFill>
                <a:cs typeface="Arial" panose="020B0604020202020204" pitchFamily="34" charset="0"/>
              </a:rPr>
              <a:t>alom</a:t>
            </a:r>
            <a:r>
              <a:rPr lang="fr-BE" altLang="en-US" sz="4000" b="1" dirty="0">
                <a:solidFill>
                  <a:schemeClr val="tx2"/>
                </a:solidFill>
                <a:cs typeface="Arial" panose="020B0604020202020204" pitchFamily="34" charset="0"/>
              </a:rPr>
              <a:t>…</a:t>
            </a:r>
            <a:endParaRPr lang="en-GB" altLang="en-US" sz="4000" b="1" dirty="0">
              <a:solidFill>
                <a:schemeClr val="tx2"/>
              </a:solidFill>
              <a:cs typeface="Arial" panose="020B0604020202020204" pitchFamily="34" charset="0"/>
            </a:endParaRPr>
          </a:p>
        </p:txBody>
      </p:sp>
      <p:sp>
        <p:nvSpPr>
          <p:cNvPr id="12" name="Rectangle 7"/>
          <p:cNvSpPr>
            <a:spLocks noChangeArrowheads="1"/>
          </p:cNvSpPr>
          <p:nvPr/>
        </p:nvSpPr>
        <p:spPr bwMode="auto">
          <a:xfrm>
            <a:off x="193675" y="903288"/>
            <a:ext cx="85756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fr-BE" altLang="en-US" sz="2000" b="1" i="1">
                <a:solidFill>
                  <a:schemeClr val="tx2"/>
                </a:solidFill>
                <a:cs typeface="Arial" panose="020B0604020202020204" pitchFamily="34" charset="0"/>
              </a:rPr>
              <a:t>Globale impact </a:t>
            </a:r>
            <a:r>
              <a:rPr lang="fr-BE" altLang="en-US" sz="2000" i="1">
                <a:solidFill>
                  <a:schemeClr val="tx2"/>
                </a:solidFill>
                <a:cs typeface="Arial" panose="020B0604020202020204" pitchFamily="34" charset="0"/>
              </a:rPr>
              <a:t>op basis van 12 stressors  </a:t>
            </a:r>
            <a:r>
              <a:rPr lang="fr-BE" altLang="en-US" sz="1400" i="1">
                <a:solidFill>
                  <a:schemeClr val="tx2"/>
                </a:solidFill>
                <a:cs typeface="Arial" panose="020B0604020202020204" pitchFamily="34" charset="0"/>
              </a:rPr>
              <a:t>(Ben Halpern et al 2008, Science)</a:t>
            </a:r>
            <a:endParaRPr lang="en-GB" altLang="en-US" sz="1400">
              <a:solidFill>
                <a:schemeClr val="tx2"/>
              </a:solidFill>
              <a:cs typeface="Arial" panose="020B0604020202020204" pitchFamily="34" charset="0"/>
            </a:endParaRPr>
          </a:p>
        </p:txBody>
      </p:sp>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731" y="1303338"/>
            <a:ext cx="81788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012722" y="5229225"/>
            <a:ext cx="7777265" cy="15128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2"/>
              </a:solidFill>
            </a:endParaRPr>
          </a:p>
        </p:txBody>
      </p:sp>
      <p:sp>
        <p:nvSpPr>
          <p:cNvPr id="15" name="Rectangle 7"/>
          <p:cNvSpPr>
            <a:spLocks noChangeArrowheads="1"/>
          </p:cNvSpPr>
          <p:nvPr/>
        </p:nvSpPr>
        <p:spPr bwMode="auto">
          <a:xfrm>
            <a:off x="1248697" y="5300663"/>
            <a:ext cx="753652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FontTx/>
              <a:buChar char="-"/>
            </a:pPr>
            <a:r>
              <a:rPr lang="fr-BE" altLang="en-US" sz="2000" i="1" dirty="0">
                <a:solidFill>
                  <a:schemeClr val="tx2"/>
                </a:solidFill>
                <a:cs typeface="Arial" panose="020B0604020202020204" pitchFamily="34" charset="0"/>
              </a:rPr>
              <a:t>GEEN </a:t>
            </a:r>
            <a:r>
              <a:rPr lang="fr-BE" altLang="en-US" sz="2000" i="1" dirty="0" err="1">
                <a:solidFill>
                  <a:schemeClr val="tx2"/>
                </a:solidFill>
                <a:cs typeface="Arial" panose="020B0604020202020204" pitchFamily="34" charset="0"/>
              </a:rPr>
              <a:t>écht</a:t>
            </a:r>
            <a:r>
              <a:rPr lang="fr-BE" altLang="en-US" sz="2000" i="1" dirty="0">
                <a:solidFill>
                  <a:schemeClr val="tx2"/>
                </a:solidFill>
                <a:cs typeface="Arial" panose="020B0604020202020204" pitchFamily="34" charset="0"/>
              </a:rPr>
              <a:t> </a:t>
            </a:r>
            <a:r>
              <a:rPr lang="fr-BE" altLang="en-US" sz="2000" i="1" dirty="0" err="1">
                <a:solidFill>
                  <a:schemeClr val="tx2"/>
                </a:solidFill>
                <a:cs typeface="Arial" panose="020B0604020202020204" pitchFamily="34" charset="0"/>
              </a:rPr>
              <a:t>maagdelijke</a:t>
            </a:r>
            <a:r>
              <a:rPr lang="fr-BE" altLang="en-US" sz="2000" i="1" dirty="0">
                <a:solidFill>
                  <a:schemeClr val="tx2"/>
                </a:solidFill>
                <a:cs typeface="Arial" panose="020B0604020202020204" pitchFamily="34" charset="0"/>
              </a:rPr>
              <a:t> </a:t>
            </a:r>
            <a:r>
              <a:rPr lang="fr-BE" altLang="en-US" sz="2000" i="1" dirty="0" err="1">
                <a:solidFill>
                  <a:schemeClr val="tx2"/>
                </a:solidFill>
                <a:cs typeface="Arial" panose="020B0604020202020204" pitchFamily="34" charset="0"/>
              </a:rPr>
              <a:t>zeegebieden</a:t>
            </a:r>
            <a:r>
              <a:rPr lang="fr-BE" altLang="en-US" sz="2000" i="1" dirty="0">
                <a:solidFill>
                  <a:schemeClr val="tx2"/>
                </a:solidFill>
                <a:cs typeface="Arial" panose="020B0604020202020204" pitchFamily="34" charset="0"/>
              </a:rPr>
              <a:t> </a:t>
            </a:r>
            <a:r>
              <a:rPr lang="fr-BE" altLang="en-US" sz="2000" i="1" dirty="0" err="1">
                <a:solidFill>
                  <a:schemeClr val="tx2"/>
                </a:solidFill>
                <a:cs typeface="Arial" panose="020B0604020202020204" pitchFamily="34" charset="0"/>
              </a:rPr>
              <a:t>meer</a:t>
            </a:r>
            <a:endParaRPr lang="fr-BE" altLang="en-US" sz="2000" i="1" dirty="0">
              <a:solidFill>
                <a:schemeClr val="tx2"/>
              </a:solidFill>
              <a:cs typeface="Arial" panose="020B0604020202020204" pitchFamily="34" charset="0"/>
            </a:endParaRPr>
          </a:p>
          <a:p>
            <a:pPr algn="ctr" eaLnBrk="1" hangingPunct="1">
              <a:spcBef>
                <a:spcPct val="20000"/>
              </a:spcBef>
              <a:buFontTx/>
              <a:buChar char="-"/>
            </a:pPr>
            <a:r>
              <a:rPr lang="fr-BE" altLang="en-US" sz="2000" i="1" dirty="0" err="1">
                <a:solidFill>
                  <a:schemeClr val="tx2"/>
                </a:solidFill>
                <a:cs typeface="Arial" panose="020B0604020202020204" pitchFamily="34" charset="0"/>
              </a:rPr>
              <a:t>Sterke</a:t>
            </a:r>
            <a:r>
              <a:rPr lang="fr-BE" altLang="en-US" sz="2000" i="1" dirty="0">
                <a:solidFill>
                  <a:schemeClr val="tx2"/>
                </a:solidFill>
                <a:cs typeface="Arial" panose="020B0604020202020204" pitchFamily="34" charset="0"/>
              </a:rPr>
              <a:t> impact </a:t>
            </a:r>
            <a:r>
              <a:rPr lang="fr-BE" altLang="en-US" sz="2000" i="1" dirty="0" smtClean="0">
                <a:solidFill>
                  <a:schemeClr val="tx2"/>
                </a:solidFill>
                <a:cs typeface="Arial" panose="020B0604020202020204" pitchFamily="34" charset="0"/>
              </a:rPr>
              <a:t>op </a:t>
            </a:r>
            <a:r>
              <a:rPr lang="fr-BE" altLang="en-US" sz="2000" i="1" dirty="0">
                <a:solidFill>
                  <a:schemeClr val="tx2"/>
                </a:solidFill>
                <a:cs typeface="Arial" panose="020B0604020202020204" pitchFamily="34" charset="0"/>
              </a:rPr>
              <a:t>40%; </a:t>
            </a:r>
            <a:r>
              <a:rPr lang="fr-BE" altLang="en-US" sz="2000" i="1" dirty="0" err="1" smtClean="0">
                <a:solidFill>
                  <a:schemeClr val="tx2"/>
                </a:solidFill>
                <a:cs typeface="Arial" panose="020B0604020202020204" pitchFamily="34" charset="0"/>
              </a:rPr>
              <a:t>beperkte</a:t>
            </a:r>
            <a:r>
              <a:rPr lang="fr-BE" altLang="en-US" sz="2000" i="1" dirty="0" smtClean="0">
                <a:solidFill>
                  <a:schemeClr val="tx2"/>
                </a:solidFill>
                <a:cs typeface="Arial" panose="020B0604020202020204" pitchFamily="34" charset="0"/>
              </a:rPr>
              <a:t> </a:t>
            </a:r>
            <a:r>
              <a:rPr lang="fr-BE" altLang="en-US" sz="2000" i="1" dirty="0">
                <a:solidFill>
                  <a:schemeClr val="tx2"/>
                </a:solidFill>
                <a:cs typeface="Arial" panose="020B0604020202020204" pitchFamily="34" charset="0"/>
              </a:rPr>
              <a:t>impact </a:t>
            </a:r>
            <a:r>
              <a:rPr lang="fr-BE" altLang="en-US" sz="2000" i="1" dirty="0" smtClean="0">
                <a:solidFill>
                  <a:schemeClr val="tx2"/>
                </a:solidFill>
                <a:cs typeface="Arial" panose="020B0604020202020204" pitchFamily="34" charset="0"/>
              </a:rPr>
              <a:t>3</a:t>
            </a:r>
            <a:r>
              <a:rPr lang="fr-BE" altLang="en-US" sz="2000" i="1" dirty="0">
                <a:solidFill>
                  <a:schemeClr val="tx2"/>
                </a:solidFill>
                <a:cs typeface="Arial" panose="020B0604020202020204" pitchFamily="34" charset="0"/>
              </a:rPr>
              <a:t>% (</a:t>
            </a:r>
            <a:r>
              <a:rPr lang="fr-BE" altLang="en-US" sz="2000" i="1" dirty="0" err="1">
                <a:solidFill>
                  <a:schemeClr val="tx2"/>
                </a:solidFill>
                <a:cs typeface="Arial" panose="020B0604020202020204" pitchFamily="34" charset="0"/>
              </a:rPr>
              <a:t>vnl</a:t>
            </a:r>
            <a:r>
              <a:rPr lang="fr-BE" altLang="en-US" sz="2000" i="1" dirty="0">
                <a:solidFill>
                  <a:schemeClr val="tx2"/>
                </a:solidFill>
                <a:cs typeface="Arial" panose="020B0604020202020204" pitchFamily="34" charset="0"/>
              </a:rPr>
              <a:t> </a:t>
            </a:r>
            <a:r>
              <a:rPr lang="fr-BE" altLang="en-US" sz="2000" i="1" dirty="0" err="1">
                <a:solidFill>
                  <a:schemeClr val="tx2"/>
                </a:solidFill>
                <a:cs typeface="Arial" panose="020B0604020202020204" pitchFamily="34" charset="0"/>
              </a:rPr>
              <a:t>onder</a:t>
            </a:r>
            <a:r>
              <a:rPr lang="fr-BE" altLang="en-US" sz="2000" i="1" dirty="0">
                <a:solidFill>
                  <a:schemeClr val="tx2"/>
                </a:solidFill>
                <a:cs typeface="Arial" panose="020B0604020202020204" pitchFamily="34" charset="0"/>
              </a:rPr>
              <a:t> </a:t>
            </a:r>
            <a:r>
              <a:rPr lang="fr-BE" altLang="en-US" sz="2000" i="1" dirty="0" err="1">
                <a:solidFill>
                  <a:schemeClr val="tx2"/>
                </a:solidFill>
                <a:cs typeface="Arial" panose="020B0604020202020204" pitchFamily="34" charset="0"/>
              </a:rPr>
              <a:t>zeeijs</a:t>
            </a:r>
            <a:r>
              <a:rPr lang="fr-BE" altLang="en-US" sz="2000" i="1" dirty="0">
                <a:solidFill>
                  <a:schemeClr val="tx2"/>
                </a:solidFill>
                <a:cs typeface="Arial" panose="020B0604020202020204" pitchFamily="34" charset="0"/>
              </a:rPr>
              <a:t>) </a:t>
            </a:r>
          </a:p>
          <a:p>
            <a:pPr algn="ctr" eaLnBrk="1" hangingPunct="1">
              <a:spcBef>
                <a:spcPct val="20000"/>
              </a:spcBef>
              <a:buFontTx/>
              <a:buChar char="-"/>
            </a:pPr>
            <a:r>
              <a:rPr lang="fr-BE" altLang="en-US" sz="2000" i="1" dirty="0" err="1">
                <a:solidFill>
                  <a:schemeClr val="tx2"/>
                </a:solidFill>
                <a:cs typeface="Arial" panose="020B0604020202020204" pitchFamily="34" charset="0"/>
              </a:rPr>
              <a:t>Visserij</a:t>
            </a:r>
            <a:r>
              <a:rPr lang="fr-BE" altLang="en-US" sz="2000" i="1" dirty="0">
                <a:solidFill>
                  <a:schemeClr val="tx2"/>
                </a:solidFill>
                <a:cs typeface="Arial" panose="020B0604020202020204" pitchFamily="34" charset="0"/>
              </a:rPr>
              <a:t> &amp; </a:t>
            </a:r>
            <a:r>
              <a:rPr lang="fr-BE" altLang="en-US" sz="2000" i="1" dirty="0" err="1">
                <a:solidFill>
                  <a:schemeClr val="tx2"/>
                </a:solidFill>
                <a:cs typeface="Arial" panose="020B0604020202020204" pitchFamily="34" charset="0"/>
              </a:rPr>
              <a:t>scheepvaart</a:t>
            </a:r>
            <a:r>
              <a:rPr lang="fr-BE" altLang="en-US" sz="2000" i="1" dirty="0">
                <a:solidFill>
                  <a:schemeClr val="tx2"/>
                </a:solidFill>
                <a:cs typeface="Arial" panose="020B0604020202020204" pitchFamily="34" charset="0"/>
              </a:rPr>
              <a:t> &amp; </a:t>
            </a:r>
            <a:r>
              <a:rPr lang="fr-BE" altLang="en-US" sz="2000" i="1" dirty="0" err="1">
                <a:solidFill>
                  <a:schemeClr val="tx2"/>
                </a:solidFill>
                <a:cs typeface="Arial" panose="020B0604020202020204" pitchFamily="34" charset="0"/>
              </a:rPr>
              <a:t>klimaat</a:t>
            </a:r>
            <a:r>
              <a:rPr lang="fr-BE" altLang="en-US" sz="2000" i="1" dirty="0">
                <a:solidFill>
                  <a:schemeClr val="tx2"/>
                </a:solidFill>
                <a:cs typeface="Arial" panose="020B0604020202020204" pitchFamily="34" charset="0"/>
              </a:rPr>
              <a:t>…</a:t>
            </a:r>
          </a:p>
        </p:txBody>
      </p:sp>
    </p:spTree>
    <p:extLst>
      <p:ext uri="{BB962C8B-B14F-4D97-AF65-F5344CB8AC3E}">
        <p14:creationId xmlns:p14="http://schemas.microsoft.com/office/powerpoint/2010/main" val="641306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9144000"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0"/>
          <p:cNvSpPr>
            <a:spLocks noChangeArrowheads="1"/>
          </p:cNvSpPr>
          <p:nvPr/>
        </p:nvSpPr>
        <p:spPr bwMode="auto">
          <a:xfrm>
            <a:off x="0" y="115888"/>
            <a:ext cx="92462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tx2">
                    <a:lumMod val="60000"/>
                    <a:lumOff val="40000"/>
                  </a:schemeClr>
                </a:solidFill>
              </a:rPr>
              <a:t>Plastic soep, nog een weg te gaan…</a:t>
            </a:r>
            <a:endParaRPr lang="en-GB" altLang="en-US" sz="4000" b="1" dirty="0">
              <a:solidFill>
                <a:schemeClr val="tx2">
                  <a:lumMod val="60000"/>
                  <a:lumOff val="40000"/>
                </a:schemeClr>
              </a:solidFill>
            </a:endParaRPr>
          </a:p>
        </p:txBody>
      </p:sp>
      <p:sp>
        <p:nvSpPr>
          <p:cNvPr id="5" name="TextBox 6"/>
          <p:cNvSpPr txBox="1">
            <a:spLocks noChangeArrowheads="1"/>
          </p:cNvSpPr>
          <p:nvPr/>
        </p:nvSpPr>
        <p:spPr bwMode="auto">
          <a:xfrm>
            <a:off x="238472" y="1488306"/>
            <a:ext cx="39283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a:solidFill>
                  <a:schemeClr val="bg1"/>
                </a:solidFill>
              </a:rPr>
              <a:t>Meer </a:t>
            </a:r>
            <a:r>
              <a:rPr lang="nl-BE" altLang="en-US" sz="2000" dirty="0" smtClean="0">
                <a:solidFill>
                  <a:schemeClr val="bg1"/>
                </a:solidFill>
              </a:rPr>
              <a:t>info: www.planeetzee.be/lesmodule/3 </a:t>
            </a:r>
            <a:endParaRPr lang="en-US" altLang="en-US" sz="20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 y="6086920"/>
            <a:ext cx="694275" cy="704193"/>
          </a:xfrm>
          <a:prstGeom prst="rect">
            <a:avLst/>
          </a:prstGeom>
        </p:spPr>
      </p:pic>
    </p:spTree>
    <p:extLst>
      <p:ext uri="{BB962C8B-B14F-4D97-AF65-F5344CB8AC3E}">
        <p14:creationId xmlns:p14="http://schemas.microsoft.com/office/powerpoint/2010/main" val="40163334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O8Y24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548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p:nvGrpSpPr>
        <p:grpSpPr bwMode="auto">
          <a:xfrm>
            <a:off x="6654800" y="0"/>
            <a:ext cx="2489200" cy="2624328"/>
            <a:chOff x="113" y="2840"/>
            <a:chExt cx="1497" cy="1480"/>
          </a:xfrm>
        </p:grpSpPr>
        <p:pic>
          <p:nvPicPr>
            <p:cNvPr id="7" name="Picture 9" descr="phaeocyst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 y="2840"/>
              <a:ext cx="1497" cy="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p:nvSpPr>
          <p:spPr bwMode="auto">
            <a:xfrm>
              <a:off x="204" y="4089"/>
              <a:ext cx="131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GB" altLang="en-US">
                  <a:solidFill>
                    <a:schemeClr val="bg1"/>
                  </a:solidFill>
                  <a:cs typeface="Arial" panose="020B0604020202020204" pitchFamily="34" charset="0"/>
                </a:rPr>
                <a:t>SCHUIMALG</a:t>
              </a:r>
            </a:p>
          </p:txBody>
        </p:sp>
      </p:grpSp>
      <p:sp>
        <p:nvSpPr>
          <p:cNvPr id="2" name="Rectangle 10"/>
          <p:cNvSpPr>
            <a:spLocks noChangeArrowheads="1"/>
          </p:cNvSpPr>
          <p:nvPr/>
        </p:nvSpPr>
        <p:spPr bwMode="auto">
          <a:xfrm>
            <a:off x="539750" y="115888"/>
            <a:ext cx="574217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Schuimen van de zee verraadt N-verstoring</a:t>
            </a:r>
            <a:endParaRPr lang="en-GB" altLang="en-US" sz="4000" b="1" dirty="0">
              <a:solidFill>
                <a:schemeClr val="bg1"/>
              </a:solidFill>
            </a:endParaRPr>
          </a:p>
        </p:txBody>
      </p:sp>
      <p:sp>
        <p:nvSpPr>
          <p:cNvPr id="3" name="TextBox 6"/>
          <p:cNvSpPr txBox="1">
            <a:spLocks noChangeArrowheads="1"/>
          </p:cNvSpPr>
          <p:nvPr/>
        </p:nvSpPr>
        <p:spPr bwMode="auto">
          <a:xfrm>
            <a:off x="739171" y="4940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rgbClr val="0070C0"/>
                </a:solidFill>
              </a:rPr>
              <a:t>… en wat het ons zegt over de N-cyclus</a:t>
            </a:r>
            <a:endParaRPr lang="en-US" altLang="en-US" sz="2000" dirty="0">
              <a:solidFill>
                <a:srgbClr val="0070C0"/>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1348" y="2248587"/>
            <a:ext cx="4946904" cy="460941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90" y="6086920"/>
            <a:ext cx="694275" cy="704193"/>
          </a:xfrm>
          <a:prstGeom prst="rect">
            <a:avLst/>
          </a:prstGeom>
        </p:spPr>
      </p:pic>
    </p:spTree>
    <p:extLst>
      <p:ext uri="{BB962C8B-B14F-4D97-AF65-F5344CB8AC3E}">
        <p14:creationId xmlns:p14="http://schemas.microsoft.com/office/powerpoint/2010/main" val="610394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3924300" y="3342957"/>
            <a:ext cx="5149850" cy="3515045"/>
            <a:chOff x="3923157" y="3342733"/>
            <a:chExt cx="5150222" cy="3515267"/>
          </a:xfrm>
        </p:grpSpPr>
        <p:sp>
          <p:nvSpPr>
            <p:cNvPr id="6" name="Text Box 9"/>
            <p:cNvSpPr txBox="1">
              <a:spLocks noChangeArrowheads="1"/>
            </p:cNvSpPr>
            <p:nvPr/>
          </p:nvSpPr>
          <p:spPr bwMode="auto">
            <a:xfrm>
              <a:off x="3923157" y="3342733"/>
              <a:ext cx="5150222" cy="64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BE" altLang="en-US" dirty="0" err="1">
                  <a:solidFill>
                    <a:schemeClr val="bg1"/>
                  </a:solidFill>
                </a:rPr>
                <a:t>Drastische</a:t>
              </a:r>
              <a:r>
                <a:rPr lang="fr-BE" altLang="en-US" dirty="0">
                  <a:solidFill>
                    <a:schemeClr val="bg1"/>
                  </a:solidFill>
                </a:rPr>
                <a:t> </a:t>
              </a:r>
              <a:r>
                <a:rPr lang="fr-BE" altLang="en-US" dirty="0" err="1">
                  <a:solidFill>
                    <a:schemeClr val="bg1"/>
                  </a:solidFill>
                </a:rPr>
                <a:t>afname</a:t>
              </a:r>
              <a:r>
                <a:rPr lang="fr-BE" altLang="en-US" dirty="0">
                  <a:solidFill>
                    <a:schemeClr val="bg1"/>
                  </a:solidFill>
                </a:rPr>
                <a:t> </a:t>
              </a:r>
              <a:endParaRPr lang="fr-BE" altLang="en-US" dirty="0" smtClean="0">
                <a:solidFill>
                  <a:schemeClr val="bg1"/>
                </a:solidFill>
              </a:endParaRPr>
            </a:p>
            <a:p>
              <a:pPr algn="r" eaLnBrk="1" hangingPunct="1"/>
              <a:r>
                <a:rPr lang="fr-BE" altLang="en-US" dirty="0" smtClean="0">
                  <a:solidFill>
                    <a:schemeClr val="bg1"/>
                  </a:solidFill>
                </a:rPr>
                <a:t>in </a:t>
              </a:r>
              <a:r>
                <a:rPr lang="fr-BE" altLang="en-US" dirty="0" err="1">
                  <a:solidFill>
                    <a:schemeClr val="bg1"/>
                  </a:solidFill>
                </a:rPr>
                <a:t>operationele</a:t>
              </a:r>
              <a:r>
                <a:rPr lang="fr-BE" altLang="en-US" dirty="0">
                  <a:solidFill>
                    <a:schemeClr val="bg1"/>
                  </a:solidFill>
                </a:rPr>
                <a:t> </a:t>
              </a:r>
              <a:r>
                <a:rPr lang="fr-BE" altLang="en-US" dirty="0" err="1" smtClean="0">
                  <a:solidFill>
                    <a:schemeClr val="bg1"/>
                  </a:solidFill>
                </a:rPr>
                <a:t>olievervuiling</a:t>
              </a:r>
              <a:endParaRPr lang="en-GB" altLang="en-US" sz="1400" i="1" dirty="0">
                <a:solidFill>
                  <a:srgbClr val="FFCC00"/>
                </a:solidFill>
              </a:endParaRPr>
            </a:p>
          </p:txBody>
        </p:sp>
        <p:pic>
          <p:nvPicPr>
            <p:cNvPr id="7" name="Picture 11" descr="Inline 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6654" y="4048125"/>
              <a:ext cx="4276725" cy="2809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sp>
        <p:nvSpPr>
          <p:cNvPr id="2" name="Rectangle 10"/>
          <p:cNvSpPr>
            <a:spLocks noChangeArrowheads="1"/>
          </p:cNvSpPr>
          <p:nvPr/>
        </p:nvSpPr>
        <p:spPr bwMode="auto">
          <a:xfrm>
            <a:off x="176981" y="115888"/>
            <a:ext cx="87447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Olievervuiling, hoopvol aangepakt!</a:t>
            </a:r>
            <a:endParaRPr lang="en-GB" altLang="en-US" sz="4000" b="1"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0" y="6086920"/>
            <a:ext cx="694275" cy="704193"/>
          </a:xfrm>
          <a:prstGeom prst="rect">
            <a:avLst/>
          </a:prstGeom>
        </p:spPr>
      </p:pic>
    </p:spTree>
    <p:extLst>
      <p:ext uri="{BB962C8B-B14F-4D97-AF65-F5344CB8AC3E}">
        <p14:creationId xmlns:p14="http://schemas.microsoft.com/office/powerpoint/2010/main" val="3684555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0"/>
          <p:cNvSpPr>
            <a:spLocks noChangeArrowheads="1"/>
          </p:cNvSpPr>
          <p:nvPr/>
        </p:nvSpPr>
        <p:spPr bwMode="auto">
          <a:xfrm>
            <a:off x="539750" y="115888"/>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TBT &amp; de zee</a:t>
            </a:r>
            <a:endParaRPr lang="en-GB" altLang="en-US" sz="40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 y="6086920"/>
            <a:ext cx="694275" cy="704193"/>
          </a:xfrm>
          <a:prstGeom prst="rect">
            <a:avLst/>
          </a:prstGeom>
        </p:spPr>
      </p:pic>
      <p:sp>
        <p:nvSpPr>
          <p:cNvPr id="5" name="Text Box 9"/>
          <p:cNvSpPr txBox="1">
            <a:spLocks noChangeArrowheads="1"/>
          </p:cNvSpPr>
          <p:nvPr/>
        </p:nvSpPr>
        <p:spPr bwMode="auto">
          <a:xfrm>
            <a:off x="1071716" y="5948567"/>
            <a:ext cx="77674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BE" altLang="en-US" dirty="0" err="1" smtClean="0">
                <a:solidFill>
                  <a:schemeClr val="bg1"/>
                </a:solidFill>
              </a:rPr>
              <a:t>Purperslak</a:t>
            </a:r>
            <a:r>
              <a:rPr lang="fr-BE" altLang="en-US" dirty="0" smtClean="0">
                <a:solidFill>
                  <a:schemeClr val="bg1"/>
                </a:solidFill>
              </a:rPr>
              <a:t> </a:t>
            </a:r>
            <a:r>
              <a:rPr lang="fr-BE" altLang="en-US" dirty="0" err="1" smtClean="0">
                <a:solidFill>
                  <a:schemeClr val="bg1"/>
                </a:solidFill>
              </a:rPr>
              <a:t>terug</a:t>
            </a:r>
            <a:r>
              <a:rPr lang="fr-BE" altLang="en-US" dirty="0" smtClean="0">
                <a:solidFill>
                  <a:schemeClr val="bg1"/>
                </a:solidFill>
              </a:rPr>
              <a:t> na 30 </a:t>
            </a:r>
            <a:r>
              <a:rPr lang="fr-BE" altLang="en-US" dirty="0" err="1" smtClean="0">
                <a:solidFill>
                  <a:schemeClr val="bg1"/>
                </a:solidFill>
              </a:rPr>
              <a:t>jaar</a:t>
            </a:r>
            <a:r>
              <a:rPr lang="fr-BE" altLang="en-US" dirty="0" smtClean="0">
                <a:solidFill>
                  <a:schemeClr val="bg1"/>
                </a:solidFill>
              </a:rPr>
              <a:t> </a:t>
            </a:r>
            <a:r>
              <a:rPr lang="fr-BE" altLang="en-US" dirty="0" err="1" smtClean="0">
                <a:solidFill>
                  <a:schemeClr val="bg1"/>
                </a:solidFill>
              </a:rPr>
              <a:t>afwezigheid</a:t>
            </a:r>
            <a:r>
              <a:rPr lang="fr-BE" altLang="en-US" dirty="0" smtClean="0">
                <a:solidFill>
                  <a:schemeClr val="bg1"/>
                </a:solidFill>
              </a:rPr>
              <a:t> </a:t>
            </a:r>
            <a:r>
              <a:rPr lang="fr-BE" altLang="en-US" dirty="0" err="1" smtClean="0">
                <a:solidFill>
                  <a:schemeClr val="bg1"/>
                </a:solidFill>
              </a:rPr>
              <a:t>door</a:t>
            </a:r>
            <a:r>
              <a:rPr lang="fr-BE" altLang="en-US" dirty="0" smtClean="0">
                <a:solidFill>
                  <a:schemeClr val="bg1"/>
                </a:solidFill>
              </a:rPr>
              <a:t> ‘</a:t>
            </a:r>
            <a:r>
              <a:rPr lang="fr-BE" altLang="en-US" dirty="0" err="1" smtClean="0">
                <a:solidFill>
                  <a:schemeClr val="bg1"/>
                </a:solidFill>
              </a:rPr>
              <a:t>imposex</a:t>
            </a:r>
            <a:r>
              <a:rPr lang="fr-BE" altLang="en-US" dirty="0" smtClean="0">
                <a:solidFill>
                  <a:schemeClr val="bg1"/>
                </a:solidFill>
              </a:rPr>
              <a:t>’ </a:t>
            </a:r>
            <a:r>
              <a:rPr lang="fr-BE" altLang="en-US" dirty="0" err="1" smtClean="0">
                <a:solidFill>
                  <a:schemeClr val="bg1"/>
                </a:solidFill>
              </a:rPr>
              <a:t>o.i.v</a:t>
            </a:r>
            <a:r>
              <a:rPr lang="fr-BE" altLang="en-US" dirty="0" smtClean="0">
                <a:solidFill>
                  <a:schemeClr val="bg1"/>
                </a:solidFill>
              </a:rPr>
              <a:t>. </a:t>
            </a:r>
            <a:r>
              <a:rPr lang="fr-BE" altLang="en-US" dirty="0" err="1" smtClean="0">
                <a:solidFill>
                  <a:schemeClr val="bg1"/>
                </a:solidFill>
              </a:rPr>
              <a:t>aangroeiwerend</a:t>
            </a:r>
            <a:r>
              <a:rPr lang="fr-BE" altLang="en-US" dirty="0" smtClean="0">
                <a:solidFill>
                  <a:schemeClr val="bg1"/>
                </a:solidFill>
              </a:rPr>
              <a:t> </a:t>
            </a:r>
            <a:r>
              <a:rPr lang="fr-BE" altLang="en-US" dirty="0" err="1" smtClean="0">
                <a:solidFill>
                  <a:schemeClr val="bg1"/>
                </a:solidFill>
              </a:rPr>
              <a:t>middel</a:t>
            </a:r>
            <a:r>
              <a:rPr lang="fr-BE" altLang="en-US" dirty="0" smtClean="0">
                <a:solidFill>
                  <a:schemeClr val="bg1"/>
                </a:solidFill>
              </a:rPr>
              <a:t> (</a:t>
            </a:r>
            <a:r>
              <a:rPr lang="fr-BE" altLang="en-US" dirty="0" err="1" smtClean="0">
                <a:solidFill>
                  <a:schemeClr val="bg1"/>
                </a:solidFill>
              </a:rPr>
              <a:t>deze</a:t>
            </a:r>
            <a:r>
              <a:rPr lang="fr-BE" altLang="en-US" dirty="0" smtClean="0">
                <a:solidFill>
                  <a:schemeClr val="bg1"/>
                </a:solidFill>
              </a:rPr>
              <a:t> </a:t>
            </a:r>
            <a:r>
              <a:rPr lang="fr-BE" altLang="en-US" dirty="0" err="1" smtClean="0">
                <a:solidFill>
                  <a:schemeClr val="bg1"/>
                </a:solidFill>
              </a:rPr>
              <a:t>stof</a:t>
            </a:r>
            <a:r>
              <a:rPr lang="fr-BE" altLang="en-US" dirty="0" smtClean="0">
                <a:solidFill>
                  <a:schemeClr val="bg1"/>
                </a:solidFill>
              </a:rPr>
              <a:t> TBT nu </a:t>
            </a:r>
            <a:r>
              <a:rPr lang="fr-BE" altLang="en-US" dirty="0" err="1" smtClean="0">
                <a:solidFill>
                  <a:schemeClr val="bg1"/>
                </a:solidFill>
              </a:rPr>
              <a:t>gebannen</a:t>
            </a:r>
            <a:r>
              <a:rPr lang="fr-BE" altLang="en-US" dirty="0" smtClean="0">
                <a:solidFill>
                  <a:schemeClr val="bg1"/>
                </a:solidFill>
              </a:rPr>
              <a:t>)</a:t>
            </a:r>
            <a:endParaRPr lang="en-GB" altLang="en-US" sz="1400" i="1" dirty="0">
              <a:solidFill>
                <a:srgbClr val="FFCC00"/>
              </a:solidFill>
            </a:endParaRPr>
          </a:p>
        </p:txBody>
      </p:sp>
    </p:spTree>
    <p:extLst>
      <p:ext uri="{BB962C8B-B14F-4D97-AF65-F5344CB8AC3E}">
        <p14:creationId xmlns:p14="http://schemas.microsoft.com/office/powerpoint/2010/main" val="4115522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Grp="1" noChangeAspect="1"/>
          </p:cNvGraphicFramePr>
          <p:nvPr>
            <p:ph sz="half" idx="1"/>
          </p:nvPr>
        </p:nvGraphicFramePr>
        <p:xfrm>
          <a:off x="457200" y="2427288"/>
          <a:ext cx="4038600" cy="2870200"/>
        </p:xfrm>
        <a:graphic>
          <a:graphicData uri="http://schemas.openxmlformats.org/presentationml/2006/ole">
            <mc:AlternateContent xmlns:mc="http://schemas.openxmlformats.org/markup-compatibility/2006">
              <mc:Choice xmlns:v="urn:schemas-microsoft-com:vml" Requires="v">
                <p:oleObj spid="_x0000_s11382" name="Chart" r:id="rId5" imgW="12344696" imgH="8772492" progId="MSGraph.Chart.8">
                  <p:embed followColorScheme="full"/>
                </p:oleObj>
              </mc:Choice>
              <mc:Fallback>
                <p:oleObj name="Chart" r:id="rId5" imgW="12344696" imgH="8772492" progId="MSGraph.Chart.8">
                  <p:embed followColorScheme="full"/>
                  <p:pic>
                    <p:nvPicPr>
                      <p:cNvPr id="6146" name="Object 2"/>
                      <p:cNvPicPr>
                        <a:picLocks noGrp="1" noChangeAspect="1" noChangeArrowheads="1"/>
                      </p:cNvPicPr>
                      <p:nvPr/>
                    </p:nvPicPr>
                    <p:blipFill>
                      <a:blip r:embed="rId6"/>
                      <a:srcRect/>
                      <a:stretch>
                        <a:fillRect/>
                      </a:stretch>
                    </p:blipFill>
                    <p:spPr bwMode="auto">
                      <a:xfrm>
                        <a:off x="457200" y="2427288"/>
                        <a:ext cx="4038600"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7" name="Picture 3" descr="PPT beeld donker klein"/>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0" y="0"/>
            <a:ext cx="9220200" cy="68849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Rectangle 4"/>
          <p:cNvSpPr>
            <a:spLocks noChangeArrowheads="1"/>
          </p:cNvSpPr>
          <p:nvPr/>
        </p:nvSpPr>
        <p:spPr bwMode="auto">
          <a:xfrm>
            <a:off x="250825" y="236538"/>
            <a:ext cx="89646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fr-BE" altLang="en-US" sz="4000" b="1" dirty="0" err="1" smtClean="0">
                <a:solidFill>
                  <a:schemeClr val="bg1"/>
                </a:solidFill>
                <a:cs typeface="Arial" panose="020B0604020202020204" pitchFamily="34" charset="0"/>
              </a:rPr>
              <a:t>Geluid</a:t>
            </a:r>
            <a:r>
              <a:rPr lang="fr-BE" altLang="en-US" sz="4000" b="1" dirty="0" smtClean="0">
                <a:solidFill>
                  <a:schemeClr val="bg1"/>
                </a:solidFill>
                <a:cs typeface="Arial" panose="020B0604020202020204" pitchFamily="34" charset="0"/>
              </a:rPr>
              <a:t> </a:t>
            </a:r>
            <a:r>
              <a:rPr lang="fr-BE" altLang="en-US" sz="4000" b="1" dirty="0" err="1" smtClean="0">
                <a:solidFill>
                  <a:schemeClr val="bg1"/>
                </a:solidFill>
                <a:cs typeface="Arial" panose="020B0604020202020204" pitchFamily="34" charset="0"/>
              </a:rPr>
              <a:t>pollutie</a:t>
            </a:r>
            <a:endParaRPr lang="en-GB" altLang="en-US" sz="4000" b="1" dirty="0">
              <a:solidFill>
                <a:schemeClr val="bg1"/>
              </a:solidFill>
              <a:cs typeface="Arial" panose="020B0604020202020204" pitchFamily="34" charset="0"/>
            </a:endParaRPr>
          </a:p>
        </p:txBody>
      </p:sp>
      <p:grpSp>
        <p:nvGrpSpPr>
          <p:cNvPr id="2" name="Group 1"/>
          <p:cNvGrpSpPr>
            <a:grpSpLocks/>
          </p:cNvGrpSpPr>
          <p:nvPr/>
        </p:nvGrpSpPr>
        <p:grpSpPr bwMode="auto">
          <a:xfrm>
            <a:off x="0" y="-1588"/>
            <a:ext cx="9220200" cy="6859588"/>
            <a:chOff x="0" y="-1588"/>
            <a:chExt cx="9220200" cy="6859588"/>
          </a:xfrm>
        </p:grpSpPr>
        <p:pic>
          <p:nvPicPr>
            <p:cNvPr id="615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52925" y="-1588"/>
              <a:ext cx="48672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7"/>
            <p:cNvSpPr>
              <a:spLocks noChangeArrowheads="1"/>
            </p:cNvSpPr>
            <p:nvPr/>
          </p:nvSpPr>
          <p:spPr bwMode="auto">
            <a:xfrm>
              <a:off x="266700" y="995363"/>
              <a:ext cx="3657600" cy="234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fr-BE" altLang="en-US" sz="2000" i="1" dirty="0">
                  <a:solidFill>
                    <a:schemeClr val="bg1"/>
                  </a:solidFill>
                  <a:cs typeface="Arial" panose="020B0604020202020204" pitchFamily="34" charset="0"/>
                </a:rPr>
                <a:t>« </a:t>
              </a:r>
              <a:r>
                <a:rPr lang="fr-BE" altLang="en-US" sz="2000" i="1" dirty="0" err="1">
                  <a:solidFill>
                    <a:schemeClr val="bg1"/>
                  </a:solidFill>
                  <a:cs typeface="Arial" panose="020B0604020202020204" pitchFamily="34" charset="0"/>
                </a:rPr>
                <a:t>Zelfs</a:t>
              </a:r>
              <a:r>
                <a:rPr lang="fr-BE" altLang="en-US" sz="2000" i="1" dirty="0">
                  <a:solidFill>
                    <a:schemeClr val="bg1"/>
                  </a:solidFill>
                  <a:cs typeface="Arial" panose="020B0604020202020204" pitchFamily="34" charset="0"/>
                </a:rPr>
                <a:t> op het </a:t>
              </a:r>
              <a:r>
                <a:rPr lang="fr-BE" altLang="en-US" sz="2000" i="1" dirty="0" err="1">
                  <a:solidFill>
                    <a:schemeClr val="bg1"/>
                  </a:solidFill>
                  <a:cs typeface="Arial" panose="020B0604020202020204" pitchFamily="34" charset="0"/>
                </a:rPr>
                <a:t>diepste</a:t>
              </a:r>
              <a:r>
                <a:rPr lang="fr-BE" altLang="en-US" sz="2000" i="1" dirty="0">
                  <a:solidFill>
                    <a:schemeClr val="bg1"/>
                  </a:solidFill>
                  <a:cs typeface="Arial" panose="020B0604020202020204" pitchFamily="34" charset="0"/>
                </a:rPr>
                <a:t> punt van de </a:t>
              </a:r>
              <a:r>
                <a:rPr lang="fr-BE" altLang="en-US" sz="2000" i="1" dirty="0" err="1">
                  <a:solidFill>
                    <a:schemeClr val="bg1"/>
                  </a:solidFill>
                  <a:cs typeface="Arial" panose="020B0604020202020204" pitchFamily="34" charset="0"/>
                </a:rPr>
                <a:t>oceaan</a:t>
              </a:r>
              <a:r>
                <a:rPr lang="fr-BE" altLang="en-US" sz="2000" i="1" dirty="0">
                  <a:solidFill>
                    <a:schemeClr val="bg1"/>
                  </a:solidFill>
                  <a:cs typeface="Arial" panose="020B0604020202020204" pitchFamily="34" charset="0"/>
                </a:rPr>
                <a:t> </a:t>
              </a:r>
              <a:r>
                <a:rPr lang="fr-BE" altLang="en-US" sz="2000" i="1" dirty="0" err="1">
                  <a:solidFill>
                    <a:schemeClr val="bg1"/>
                  </a:solidFill>
                  <a:cs typeface="Arial" panose="020B0604020202020204" pitchFamily="34" charset="0"/>
                </a:rPr>
                <a:t>is</a:t>
              </a:r>
              <a:r>
                <a:rPr lang="fr-BE" altLang="en-US" sz="2000" i="1" dirty="0">
                  <a:solidFill>
                    <a:schemeClr val="bg1"/>
                  </a:solidFill>
                  <a:cs typeface="Arial" panose="020B0604020202020204" pitchFamily="34" charset="0"/>
                </a:rPr>
                <a:t> er constant </a:t>
              </a:r>
              <a:r>
                <a:rPr lang="fr-BE" altLang="en-US" sz="2000" i="1" dirty="0" err="1">
                  <a:solidFill>
                    <a:schemeClr val="bg1"/>
                  </a:solidFill>
                  <a:cs typeface="Arial" panose="020B0604020202020204" pitchFamily="34" charset="0"/>
                </a:rPr>
                <a:t>geluid</a:t>
              </a:r>
              <a:r>
                <a:rPr lang="fr-BE" altLang="en-US" sz="2000" i="1" dirty="0">
                  <a:solidFill>
                    <a:schemeClr val="bg1"/>
                  </a:solidFill>
                  <a:cs typeface="Arial" panose="020B0604020202020204" pitchFamily="34" charset="0"/>
                </a:rPr>
                <a:t>, </a:t>
              </a:r>
              <a:r>
                <a:rPr lang="fr-BE" altLang="en-US" sz="2000" i="1" dirty="0" err="1">
                  <a:solidFill>
                    <a:schemeClr val="bg1"/>
                  </a:solidFill>
                  <a:cs typeface="Arial" panose="020B0604020202020204" pitchFamily="34" charset="0"/>
                </a:rPr>
                <a:t>zowel</a:t>
              </a:r>
              <a:r>
                <a:rPr lang="fr-BE" altLang="en-US" sz="2000" i="1" dirty="0">
                  <a:solidFill>
                    <a:schemeClr val="bg1"/>
                  </a:solidFill>
                  <a:cs typeface="Arial" panose="020B0604020202020204" pitchFamily="34" charset="0"/>
                </a:rPr>
                <a:t> van </a:t>
              </a:r>
              <a:r>
                <a:rPr lang="fr-BE" altLang="en-US" sz="2000" i="1" dirty="0" err="1">
                  <a:solidFill>
                    <a:schemeClr val="bg1"/>
                  </a:solidFill>
                  <a:cs typeface="Arial" panose="020B0604020202020204" pitchFamily="34" charset="0"/>
                </a:rPr>
                <a:t>natuurlijke</a:t>
              </a:r>
              <a:r>
                <a:rPr lang="fr-BE" altLang="en-US" sz="2000" i="1" dirty="0">
                  <a:solidFill>
                    <a:schemeClr val="bg1"/>
                  </a:solidFill>
                  <a:cs typeface="Arial" panose="020B0604020202020204" pitchFamily="34" charset="0"/>
                </a:rPr>
                <a:t> (</a:t>
              </a:r>
              <a:r>
                <a:rPr lang="fr-BE" altLang="en-US" sz="2000" i="1" dirty="0" err="1">
                  <a:solidFill>
                    <a:schemeClr val="bg1"/>
                  </a:solidFill>
                  <a:cs typeface="Arial" panose="020B0604020202020204" pitchFamily="34" charset="0"/>
                </a:rPr>
                <a:t>walvissen</a:t>
              </a:r>
              <a:r>
                <a:rPr lang="fr-BE" altLang="en-US" sz="2000" i="1" dirty="0">
                  <a:solidFill>
                    <a:schemeClr val="bg1"/>
                  </a:solidFill>
                  <a:cs typeface="Arial" panose="020B0604020202020204" pitchFamily="34" charset="0"/>
                </a:rPr>
                <a:t>, </a:t>
              </a:r>
              <a:r>
                <a:rPr lang="fr-BE" altLang="en-US" sz="2000" i="1" dirty="0" err="1">
                  <a:solidFill>
                    <a:schemeClr val="bg1"/>
                  </a:solidFill>
                  <a:cs typeface="Arial" panose="020B0604020202020204" pitchFamily="34" charset="0"/>
                </a:rPr>
                <a:t>aardbevingen</a:t>
              </a:r>
              <a:r>
                <a:rPr lang="fr-BE" altLang="en-US" sz="2000" i="1" dirty="0">
                  <a:solidFill>
                    <a:schemeClr val="bg1"/>
                  </a:solidFill>
                  <a:cs typeface="Arial" panose="020B0604020202020204" pitchFamily="34" charset="0"/>
                </a:rPr>
                <a:t>, </a:t>
              </a:r>
              <a:r>
                <a:rPr lang="fr-BE" altLang="en-US" sz="2000" i="1" dirty="0" err="1">
                  <a:solidFill>
                    <a:schemeClr val="bg1"/>
                  </a:solidFill>
                  <a:cs typeface="Arial" panose="020B0604020202020204" pitchFamily="34" charset="0"/>
                </a:rPr>
                <a:t>tyfoons</a:t>
              </a:r>
              <a:r>
                <a:rPr lang="fr-BE" altLang="en-US" sz="2000" i="1" dirty="0">
                  <a:solidFill>
                    <a:schemeClr val="bg1"/>
                  </a:solidFill>
                  <a:cs typeface="Arial" panose="020B0604020202020204" pitchFamily="34" charset="0"/>
                </a:rPr>
                <a:t>) </a:t>
              </a:r>
              <a:r>
                <a:rPr lang="fr-BE" altLang="en-US" sz="2000" i="1" dirty="0" err="1">
                  <a:solidFill>
                    <a:schemeClr val="bg1"/>
                  </a:solidFill>
                  <a:cs typeface="Arial" panose="020B0604020202020204" pitchFamily="34" charset="0"/>
                </a:rPr>
                <a:t>als</a:t>
              </a:r>
              <a:r>
                <a:rPr lang="fr-BE" altLang="en-US" sz="2000" i="1" dirty="0">
                  <a:solidFill>
                    <a:schemeClr val="bg1"/>
                  </a:solidFill>
                  <a:cs typeface="Arial" panose="020B0604020202020204" pitchFamily="34" charset="0"/>
                </a:rPr>
                <a:t> </a:t>
              </a:r>
              <a:r>
                <a:rPr lang="fr-BE" altLang="en-US" sz="2000" i="1" dirty="0" err="1">
                  <a:solidFill>
                    <a:schemeClr val="bg1"/>
                  </a:solidFill>
                  <a:cs typeface="Arial" panose="020B0604020202020204" pitchFamily="34" charset="0"/>
                </a:rPr>
                <a:t>menselijke</a:t>
              </a:r>
              <a:r>
                <a:rPr lang="fr-BE" altLang="en-US" sz="2000" i="1" dirty="0">
                  <a:solidFill>
                    <a:schemeClr val="bg1"/>
                  </a:solidFill>
                  <a:cs typeface="Arial" panose="020B0604020202020204" pitchFamily="34" charset="0"/>
                </a:rPr>
                <a:t> </a:t>
              </a:r>
              <a:r>
                <a:rPr lang="fr-BE" altLang="en-US" sz="2000" i="1" dirty="0" err="1">
                  <a:solidFill>
                    <a:schemeClr val="bg1"/>
                  </a:solidFill>
                  <a:cs typeface="Arial" panose="020B0604020202020204" pitchFamily="34" charset="0"/>
                </a:rPr>
                <a:t>oorsprong</a:t>
              </a:r>
              <a:r>
                <a:rPr lang="fr-BE" altLang="en-US" sz="2000" i="1" dirty="0">
                  <a:solidFill>
                    <a:schemeClr val="bg1"/>
                  </a:solidFill>
                  <a:cs typeface="Arial" panose="020B0604020202020204" pitchFamily="34" charset="0"/>
                </a:rPr>
                <a:t> (</a:t>
              </a:r>
              <a:r>
                <a:rPr lang="fr-BE" altLang="en-US" sz="2000" i="1" dirty="0" err="1">
                  <a:solidFill>
                    <a:schemeClr val="bg1"/>
                  </a:solidFill>
                  <a:cs typeface="Arial" panose="020B0604020202020204" pitchFamily="34" charset="0"/>
                </a:rPr>
                <a:t>scheepvaart</a:t>
              </a:r>
              <a:r>
                <a:rPr lang="fr-BE" altLang="en-US" sz="2000" i="1" dirty="0">
                  <a:solidFill>
                    <a:schemeClr val="bg1"/>
                  </a:solidFill>
                  <a:cs typeface="Arial" panose="020B0604020202020204" pitchFamily="34" charset="0"/>
                </a:rPr>
                <a:t>) »</a:t>
              </a:r>
            </a:p>
            <a:p>
              <a:pPr algn="ctr" eaLnBrk="1" hangingPunct="1">
                <a:spcBef>
                  <a:spcPct val="20000"/>
                </a:spcBef>
              </a:pPr>
              <a:r>
                <a:rPr lang="fr-BE" altLang="en-US" sz="800" i="1" dirty="0">
                  <a:solidFill>
                    <a:schemeClr val="bg1"/>
                  </a:solidFill>
                  <a:cs typeface="Arial" panose="020B0604020202020204" pitchFamily="34" charset="0"/>
                </a:rPr>
                <a:t>  </a:t>
              </a:r>
            </a:p>
            <a:p>
              <a:pPr algn="ctr" eaLnBrk="1" hangingPunct="1">
                <a:spcBef>
                  <a:spcPct val="20000"/>
                </a:spcBef>
              </a:pPr>
              <a:r>
                <a:rPr lang="fr-BE" altLang="en-US" sz="1400" i="1" dirty="0">
                  <a:solidFill>
                    <a:schemeClr val="bg1"/>
                  </a:solidFill>
                  <a:cs typeface="Arial" panose="020B0604020202020204" pitchFamily="34" charset="0"/>
                </a:rPr>
                <a:t>(Robert </a:t>
              </a:r>
              <a:r>
                <a:rPr lang="fr-BE" altLang="en-US" sz="1400" i="1" dirty="0" err="1">
                  <a:solidFill>
                    <a:schemeClr val="bg1"/>
                  </a:solidFill>
                  <a:cs typeface="Arial" panose="020B0604020202020204" pitchFamily="34" charset="0"/>
                </a:rPr>
                <a:t>Dziak</a:t>
              </a:r>
              <a:r>
                <a:rPr lang="fr-BE" altLang="en-US" sz="1400" i="1" dirty="0">
                  <a:solidFill>
                    <a:schemeClr val="bg1"/>
                  </a:solidFill>
                  <a:cs typeface="Arial" panose="020B0604020202020204" pitchFamily="34" charset="0"/>
                </a:rPr>
                <a:t> – NOAA, 2016)</a:t>
              </a:r>
              <a:endParaRPr lang="en-GB" altLang="en-US" sz="1400" dirty="0">
                <a:solidFill>
                  <a:schemeClr val="bg1"/>
                </a:solidFill>
                <a:cs typeface="Arial" panose="020B0604020202020204" pitchFamily="34" charset="0"/>
              </a:endParaRPr>
            </a:p>
          </p:txBody>
        </p:sp>
        <p:pic>
          <p:nvPicPr>
            <p:cNvPr id="6154"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3357563"/>
              <a:ext cx="44259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Eqandbaleenwhale_2015-195220110x5Normal.mp3">
            <a:hlinkClick r:id="" action="ppaction://media"/>
          </p:cNvPr>
          <p:cNvPicPr>
            <a:picLocks noRot="1" noChangeAspect="1"/>
          </p:cNvPicPr>
          <p:nvPr>
            <a:audioFile r:link="rId2"/>
          </p:nvPr>
        </p:nvPicPr>
        <p:blipFill>
          <a:blip r:embed="rId10">
            <a:extLst>
              <a:ext uri="{28A0092B-C50C-407E-A947-70E740481C1C}">
                <a14:useLocalDpi xmlns:a14="http://schemas.microsoft.com/office/drawing/2010/main" val="0"/>
              </a:ext>
            </a:extLst>
          </a:blip>
          <a:srcRect/>
          <a:stretch>
            <a:fillRect/>
          </a:stretch>
        </p:blipFill>
        <p:spPr bwMode="auto">
          <a:xfrm>
            <a:off x="1692275" y="39338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rhythmic-sound-of-a-ship-propeller-CD-ship-030216.mp3">
            <a:hlinkClick r:id="" action="ppaction://media"/>
          </p:cNvPr>
          <p:cNvPicPr>
            <a:picLocks noRot="1" noChangeAspect="1"/>
          </p:cNvPicPr>
          <p:nvPr>
            <a:audioFile r:link="rId3"/>
          </p:nvPr>
        </p:nvPicPr>
        <p:blipFill>
          <a:blip r:embed="rId10">
            <a:extLst>
              <a:ext uri="{28A0092B-C50C-407E-A947-70E740481C1C}">
                <a14:useLocalDpi xmlns:a14="http://schemas.microsoft.com/office/drawing/2010/main" val="0"/>
              </a:ext>
            </a:extLst>
          </a:blip>
          <a:srcRect/>
          <a:stretch>
            <a:fillRect/>
          </a:stretch>
        </p:blipFill>
        <p:spPr bwMode="auto">
          <a:xfrm>
            <a:off x="2627313" y="39338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90" y="6086920"/>
            <a:ext cx="694275" cy="704193"/>
          </a:xfrm>
          <a:prstGeom prst="rect">
            <a:avLst/>
          </a:prstGeom>
        </p:spPr>
      </p:pic>
    </p:spTree>
    <p:extLst>
      <p:ext uri="{BB962C8B-B14F-4D97-AF65-F5344CB8AC3E}">
        <p14:creationId xmlns:p14="http://schemas.microsoft.com/office/powerpoint/2010/main" val="610910239"/>
      </p:ext>
    </p:extLst>
  </p:cSld>
  <p:clrMapOvr>
    <a:masterClrMapping/>
  </p:clrMapOvr>
  <p:transition spd="slow">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txBox="1">
            <a:spLocks/>
          </p:cNvSpPr>
          <p:nvPr/>
        </p:nvSpPr>
        <p:spPr>
          <a:xfrm>
            <a:off x="3407861" y="2874166"/>
            <a:ext cx="3363025" cy="58090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nl-NL" sz="2400" dirty="0" smtClean="0">
                <a:solidFill>
                  <a:srgbClr val="006583"/>
                </a:solidFill>
                <a:latin typeface="Calibri" panose="020F0502020204030204" pitchFamily="34" charset="0"/>
                <a:cs typeface="Calibri" panose="020F0502020204030204" pitchFamily="34" charset="0"/>
              </a:rPr>
              <a:t>Tekst</a:t>
            </a:r>
            <a:endParaRPr lang="nl-NL" sz="2400" dirty="0">
              <a:solidFill>
                <a:srgbClr val="006583"/>
              </a:solidFill>
              <a:latin typeface="Calibri" panose="020F0502020204030204" pitchFamily="34" charset="0"/>
              <a:cs typeface="Calibri" panose="020F0502020204030204" pitchFamily="34" charset="0"/>
            </a:endParaRPr>
          </a:p>
        </p:txBody>
      </p:sp>
      <p:sp>
        <p:nvSpPr>
          <p:cNvPr id="7" name="Rectangle 10"/>
          <p:cNvSpPr>
            <a:spLocks noChangeArrowheads="1"/>
          </p:cNvSpPr>
          <p:nvPr/>
        </p:nvSpPr>
        <p:spPr bwMode="auto">
          <a:xfrm>
            <a:off x="539750" y="115888"/>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a:solidFill>
                  <a:srgbClr val="15A2C9"/>
                </a:solidFill>
              </a:rPr>
              <a:t>Scheepvaart &amp; </a:t>
            </a:r>
            <a:r>
              <a:rPr lang="nl-NL" altLang="en-US" sz="4000" b="1" dirty="0" smtClean="0">
                <a:solidFill>
                  <a:srgbClr val="15A2C9"/>
                </a:solidFill>
              </a:rPr>
              <a:t>onderwatergeluid</a:t>
            </a:r>
            <a:endParaRPr lang="en-GB" altLang="en-US" sz="4000" b="1" dirty="0">
              <a:solidFill>
                <a:srgbClr val="3399FF"/>
              </a:solidFill>
            </a:endParaRPr>
          </a:p>
        </p:txBody>
      </p:sp>
      <p:sp>
        <p:nvSpPr>
          <p:cNvPr id="12" name="TextBox 10"/>
          <p:cNvSpPr txBox="1">
            <a:spLocks noChangeArrowheads="1"/>
          </p:cNvSpPr>
          <p:nvPr/>
        </p:nvSpPr>
        <p:spPr bwMode="auto">
          <a:xfrm>
            <a:off x="2922588" y="5965930"/>
            <a:ext cx="50577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nl-BE" altLang="en-US" sz="1600" i="1" dirty="0" smtClean="0">
                <a:solidFill>
                  <a:schemeClr val="accent5"/>
                </a:solidFill>
              </a:rPr>
              <a:t>2019: voor het eerst ‘UK-</a:t>
            </a:r>
            <a:r>
              <a:rPr lang="nl-BE" altLang="en-US" sz="1600" i="1" dirty="0" err="1" smtClean="0">
                <a:solidFill>
                  <a:schemeClr val="accent5"/>
                </a:solidFill>
              </a:rPr>
              <a:t>wide</a:t>
            </a:r>
            <a:r>
              <a:rPr lang="nl-BE" altLang="en-US" sz="1600" i="1" dirty="0" smtClean="0">
                <a:solidFill>
                  <a:schemeClr val="accent5"/>
                </a:solidFill>
              </a:rPr>
              <a:t>’ metingen van onderwatergeluid door schepen; scheepspropellers belangrijkste geluid (CEFAS)</a:t>
            </a:r>
            <a:endParaRPr lang="en-US" altLang="en-US" sz="1600" i="1" dirty="0">
              <a:solidFill>
                <a:schemeClr val="accent5"/>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50" y="904568"/>
            <a:ext cx="8693200" cy="4886632"/>
          </a:xfrm>
          <a:prstGeom prst="rect">
            <a:avLst/>
          </a:prstGeom>
        </p:spPr>
      </p:pic>
      <p:sp>
        <p:nvSpPr>
          <p:cNvPr id="11" name="TextBox 6"/>
          <p:cNvSpPr txBox="1">
            <a:spLocks noChangeArrowheads="1"/>
          </p:cNvSpPr>
          <p:nvPr/>
        </p:nvSpPr>
        <p:spPr bwMode="auto">
          <a:xfrm>
            <a:off x="4670324" y="1064729"/>
            <a:ext cx="27946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nl-BE" altLang="en-US" dirty="0" smtClean="0">
                <a:solidFill>
                  <a:schemeClr val="tx2"/>
                </a:solidFill>
              </a:rPr>
              <a:t>Noordkapers zingen nu hoger dan in 1950s om boven scheepsgeluid uit te komen</a:t>
            </a:r>
            <a:endParaRPr lang="en-US" altLang="en-US" dirty="0">
              <a:solidFill>
                <a:schemeClr val="tx2"/>
              </a:solidFill>
            </a:endParaRPr>
          </a:p>
        </p:txBody>
      </p:sp>
      <p:sp>
        <p:nvSpPr>
          <p:cNvPr id="6" name="Rectangle 5"/>
          <p:cNvSpPr/>
          <p:nvPr/>
        </p:nvSpPr>
        <p:spPr>
          <a:xfrm rot="16200000">
            <a:off x="-555131" y="3447893"/>
            <a:ext cx="3193713" cy="230832"/>
          </a:xfrm>
          <a:prstGeom prst="rect">
            <a:avLst/>
          </a:prstGeom>
        </p:spPr>
        <p:txBody>
          <a:bodyPr wrap="square">
            <a:spAutoFit/>
          </a:bodyPr>
          <a:lstStyle/>
          <a:p>
            <a:r>
              <a:rPr lang="en-US" sz="900" dirty="0">
                <a:solidFill>
                  <a:schemeClr val="bg1"/>
                </a:solidFill>
                <a:latin typeface="Arial" panose="020B0604020202020204" pitchFamily="34" charset="0"/>
                <a:cs typeface="Arial" panose="020B0604020202020204" pitchFamily="34" charset="0"/>
              </a:rPr>
              <a:t>https://www.bbc.com/news/uk-england-suffolk-47375006</a:t>
            </a:r>
          </a:p>
        </p:txBody>
      </p:sp>
      <p:sp>
        <p:nvSpPr>
          <p:cNvPr id="8" name="TextBox 6"/>
          <p:cNvSpPr txBox="1">
            <a:spLocks noChangeArrowheads="1"/>
          </p:cNvSpPr>
          <p:nvPr/>
        </p:nvSpPr>
        <p:spPr bwMode="auto">
          <a:xfrm>
            <a:off x="5541443" y="5126258"/>
            <a:ext cx="20602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nl-BE" altLang="en-US" dirty="0" err="1" smtClean="0">
                <a:solidFill>
                  <a:schemeClr val="bg1"/>
                </a:solidFill>
              </a:rPr>
              <a:t>Hotspot</a:t>
            </a:r>
            <a:r>
              <a:rPr lang="nl-BE" altLang="en-US" dirty="0" smtClean="0">
                <a:solidFill>
                  <a:schemeClr val="bg1"/>
                </a:solidFill>
              </a:rPr>
              <a:t> </a:t>
            </a:r>
            <a:r>
              <a:rPr lang="nl-BE" altLang="en-US" dirty="0" err="1" smtClean="0">
                <a:solidFill>
                  <a:schemeClr val="bg1"/>
                </a:solidFill>
              </a:rPr>
              <a:t>t.h.v</a:t>
            </a:r>
            <a:r>
              <a:rPr lang="nl-BE" altLang="en-US" dirty="0" smtClean="0">
                <a:solidFill>
                  <a:schemeClr val="bg1"/>
                </a:solidFill>
              </a:rPr>
              <a:t>. Nauw van Kales</a:t>
            </a:r>
            <a:endParaRPr lang="en-US" altLang="en-US"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90" y="6086920"/>
            <a:ext cx="694275" cy="704193"/>
          </a:xfrm>
          <a:prstGeom prst="rect">
            <a:avLst/>
          </a:prstGeom>
        </p:spPr>
      </p:pic>
    </p:spTree>
    <p:extLst>
      <p:ext uri="{BB962C8B-B14F-4D97-AF65-F5344CB8AC3E}">
        <p14:creationId xmlns:p14="http://schemas.microsoft.com/office/powerpoint/2010/main" val="696910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1645"/>
            <a:ext cx="9127280" cy="6046355"/>
          </a:xfrm>
          <a:prstGeom prst="rect">
            <a:avLst/>
          </a:prstGeom>
        </p:spPr>
      </p:pic>
      <p:sp>
        <p:nvSpPr>
          <p:cNvPr id="2" name="Rectangle 10"/>
          <p:cNvSpPr>
            <a:spLocks noChangeArrowheads="1"/>
          </p:cNvSpPr>
          <p:nvPr/>
        </p:nvSpPr>
        <p:spPr bwMode="auto">
          <a:xfrm>
            <a:off x="887222" y="103760"/>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15A2C9"/>
                </a:solidFill>
              </a:rPr>
              <a:t>Ontstaan leven (in zee!)</a:t>
            </a:r>
            <a:endParaRPr lang="en-GB" altLang="en-US" sz="4000" b="1" dirty="0">
              <a:solidFill>
                <a:srgbClr val="3399FF"/>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0" y="5906728"/>
            <a:ext cx="868290" cy="880694"/>
          </a:xfrm>
          <a:prstGeom prst="rect">
            <a:avLst/>
          </a:prstGeom>
        </p:spPr>
      </p:pic>
    </p:spTree>
    <p:extLst>
      <p:ext uri="{BB962C8B-B14F-4D97-AF65-F5344CB8AC3E}">
        <p14:creationId xmlns:p14="http://schemas.microsoft.com/office/powerpoint/2010/main" val="33002805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0"/>
          <p:cNvSpPr>
            <a:spLocks noChangeArrowheads="1"/>
          </p:cNvSpPr>
          <p:nvPr/>
        </p:nvSpPr>
        <p:spPr bwMode="auto">
          <a:xfrm>
            <a:off x="539750" y="115888"/>
            <a:ext cx="7532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Rijkdom aan leven in zee</a:t>
            </a:r>
            <a:endParaRPr lang="en-GB" altLang="en-US" sz="4000" b="1" dirty="0">
              <a:solidFill>
                <a:schemeClr val="bg1"/>
              </a:solidFill>
            </a:endParaRPr>
          </a:p>
        </p:txBody>
      </p:sp>
      <p:sp>
        <p:nvSpPr>
          <p:cNvPr id="3" name="TextBox 6"/>
          <p:cNvSpPr txBox="1">
            <a:spLocks noChangeArrowheads="1"/>
          </p:cNvSpPr>
          <p:nvPr/>
        </p:nvSpPr>
        <p:spPr bwMode="auto">
          <a:xfrm>
            <a:off x="1389888" y="1295482"/>
            <a:ext cx="58185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230.000 soorten  (v/d ca 1 miljoen) beschreven (</a:t>
            </a:r>
            <a:r>
              <a:rPr lang="nl-BE" altLang="en-US" sz="2000" dirty="0" smtClean="0">
                <a:solidFill>
                  <a:schemeClr val="bg1"/>
                </a:solidFill>
                <a:hlinkClick r:id="rId4"/>
              </a:rPr>
              <a:t>www.marinespecies.org</a:t>
            </a:r>
            <a:r>
              <a:rPr lang="nl-BE" altLang="en-US" sz="2000" dirty="0" smtClean="0">
                <a:solidFill>
                  <a:schemeClr val="bg1"/>
                </a:solidFill>
              </a:rPr>
              <a:t>)</a:t>
            </a:r>
            <a:endParaRPr lang="en-US" altLang="en-US" sz="2000" dirty="0">
              <a:solidFill>
                <a:schemeClr val="bg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370452">
            <a:off x="-1023278" y="2565210"/>
            <a:ext cx="7274164" cy="4632708"/>
          </a:xfrm>
          <a:prstGeom prst="rect">
            <a:avLst/>
          </a:prstGeom>
        </p:spPr>
      </p:pic>
      <p:sp>
        <p:nvSpPr>
          <p:cNvPr id="11" name="TextBox 6"/>
          <p:cNvSpPr txBox="1">
            <a:spLocks noChangeArrowheads="1"/>
          </p:cNvSpPr>
          <p:nvPr/>
        </p:nvSpPr>
        <p:spPr bwMode="auto">
          <a:xfrm>
            <a:off x="1140542" y="2155768"/>
            <a:ext cx="67989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Nagenoeg alle 35 ‘</a:t>
            </a:r>
            <a:r>
              <a:rPr lang="nl-BE" altLang="en-US" sz="2000" dirty="0" err="1" smtClean="0">
                <a:solidFill>
                  <a:schemeClr val="bg1"/>
                </a:solidFill>
              </a:rPr>
              <a:t>phyla</a:t>
            </a:r>
            <a:r>
              <a:rPr lang="nl-BE" altLang="en-US" sz="2000" dirty="0" smtClean="0">
                <a:solidFill>
                  <a:schemeClr val="bg1"/>
                </a:solidFill>
              </a:rPr>
              <a:t>’ van dierenrijk komen in zee voor (t.o.v. ca helft op land/in zoetwater) </a:t>
            </a:r>
            <a:endParaRPr lang="en-US" altLang="en-US" sz="2000" dirty="0">
              <a:solidFill>
                <a:schemeClr val="bg1"/>
              </a:solidFill>
            </a:endParaRPr>
          </a:p>
        </p:txBody>
      </p:sp>
    </p:spTree>
    <p:extLst>
      <p:ext uri="{BB962C8B-B14F-4D97-AF65-F5344CB8AC3E}">
        <p14:creationId xmlns:p14="http://schemas.microsoft.com/office/powerpoint/2010/main" val="3553668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320" y="0"/>
            <a:ext cx="7726680" cy="6849046"/>
          </a:xfrm>
          <a:prstGeom prst="rect">
            <a:avLst/>
          </a:prstGeom>
        </p:spPr>
      </p:pic>
      <p:sp>
        <p:nvSpPr>
          <p:cNvPr id="2" name="Rectangle 10"/>
          <p:cNvSpPr>
            <a:spLocks noChangeArrowheads="1"/>
          </p:cNvSpPr>
          <p:nvPr/>
        </p:nvSpPr>
        <p:spPr bwMode="auto">
          <a:xfrm>
            <a:off x="5863177" y="222632"/>
            <a:ext cx="341045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15A2C9"/>
                </a:solidFill>
              </a:rPr>
              <a:t>‘</a:t>
            </a:r>
            <a:r>
              <a:rPr lang="nl-NL" altLang="en-US" sz="4000" b="1" dirty="0" err="1" smtClean="0">
                <a:solidFill>
                  <a:srgbClr val="15A2C9"/>
                </a:solidFill>
              </a:rPr>
              <a:t>One</a:t>
            </a:r>
            <a:r>
              <a:rPr lang="nl-NL" altLang="en-US" sz="4000" b="1" dirty="0" smtClean="0">
                <a:solidFill>
                  <a:srgbClr val="15A2C9"/>
                </a:solidFill>
              </a:rPr>
              <a:t> </a:t>
            </a:r>
            <a:r>
              <a:rPr lang="nl-NL" altLang="en-US" sz="4000" b="1" dirty="0" err="1" smtClean="0">
                <a:solidFill>
                  <a:srgbClr val="15A2C9"/>
                </a:solidFill>
              </a:rPr>
              <a:t>ocean</a:t>
            </a:r>
            <a:r>
              <a:rPr lang="nl-NL" altLang="en-US" sz="4000" b="1" dirty="0" smtClean="0">
                <a:solidFill>
                  <a:srgbClr val="15A2C9"/>
                </a:solidFill>
              </a:rPr>
              <a:t>’ </a:t>
            </a:r>
            <a:endParaRPr lang="en-GB" altLang="en-US" sz="4000" b="1" dirty="0">
              <a:solidFill>
                <a:srgbClr val="3399FF"/>
              </a:solidFill>
            </a:endParaRPr>
          </a:p>
        </p:txBody>
      </p:sp>
      <p:sp>
        <p:nvSpPr>
          <p:cNvPr id="3" name="TextBox 6"/>
          <p:cNvSpPr txBox="1">
            <a:spLocks noChangeArrowheads="1"/>
          </p:cNvSpPr>
          <p:nvPr/>
        </p:nvSpPr>
        <p:spPr bwMode="auto">
          <a:xfrm>
            <a:off x="6263640" y="939801"/>
            <a:ext cx="27692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nl-BE" altLang="en-US" dirty="0" smtClean="0">
                <a:solidFill>
                  <a:schemeClr val="accent1"/>
                </a:solidFill>
              </a:rPr>
              <a:t>71% aardoppervlak = oceaan/zee </a:t>
            </a:r>
          </a:p>
          <a:p>
            <a:pPr algn="r"/>
            <a:r>
              <a:rPr lang="nl-BE" altLang="en-US" sz="1200" dirty="0" smtClean="0">
                <a:solidFill>
                  <a:schemeClr val="accent1"/>
                </a:solidFill>
              </a:rPr>
              <a:t>(zie kaart </a:t>
            </a:r>
            <a:r>
              <a:rPr lang="nl-BE" altLang="en-US" sz="1200" i="1" dirty="0" err="1" smtClean="0">
                <a:solidFill>
                  <a:schemeClr val="accent1"/>
                </a:solidFill>
              </a:rPr>
              <a:t>Athelstan</a:t>
            </a:r>
            <a:r>
              <a:rPr lang="nl-BE" altLang="en-US" sz="1200" i="1" dirty="0" smtClean="0">
                <a:solidFill>
                  <a:schemeClr val="accent1"/>
                </a:solidFill>
              </a:rPr>
              <a:t> </a:t>
            </a:r>
            <a:r>
              <a:rPr lang="nl-BE" altLang="en-US" sz="1200" i="1" dirty="0" err="1" smtClean="0">
                <a:solidFill>
                  <a:schemeClr val="accent1"/>
                </a:solidFill>
              </a:rPr>
              <a:t>Spilhaus</a:t>
            </a:r>
            <a:r>
              <a:rPr lang="nl-BE" altLang="en-US" sz="1200" i="1" dirty="0" smtClean="0">
                <a:solidFill>
                  <a:schemeClr val="accent1"/>
                </a:solidFill>
              </a:rPr>
              <a:t> </a:t>
            </a:r>
            <a:r>
              <a:rPr lang="nl-BE" altLang="en-US" sz="1200" dirty="0" smtClean="0">
                <a:solidFill>
                  <a:schemeClr val="accent1"/>
                </a:solidFill>
              </a:rPr>
              <a:t>1942)</a:t>
            </a:r>
            <a:endParaRPr lang="en-US" altLang="en-US" sz="1200" dirty="0">
              <a:solidFill>
                <a:schemeClr val="accent1"/>
              </a:solidFill>
            </a:endParaRPr>
          </a:p>
        </p:txBody>
      </p:sp>
      <p:sp>
        <p:nvSpPr>
          <p:cNvPr id="6" name="Rectangle 5"/>
          <p:cNvSpPr/>
          <p:nvPr/>
        </p:nvSpPr>
        <p:spPr>
          <a:xfrm rot="5400000">
            <a:off x="-2106186" y="4614596"/>
            <a:ext cx="4572000" cy="246221"/>
          </a:xfrm>
          <a:prstGeom prst="rect">
            <a:avLst/>
          </a:prstGeom>
        </p:spPr>
        <p:txBody>
          <a:bodyPr>
            <a:spAutoFit/>
          </a:bodyPr>
          <a:lstStyle/>
          <a:p>
            <a:r>
              <a:rPr lang="en-US" sz="1000" dirty="0">
                <a:solidFill>
                  <a:schemeClr val="accent1"/>
                </a:solidFill>
                <a:latin typeface="Arial" panose="020B0604020202020204" pitchFamily="34" charset="0"/>
                <a:cs typeface="Arial" panose="020B0604020202020204" pitchFamily="34" charset="0"/>
              </a:rPr>
              <a:t>https://bigthink.com/surprising-science/the-spilhaus-projection-ocean-maps</a:t>
            </a:r>
          </a:p>
        </p:txBody>
      </p:sp>
    </p:spTree>
    <p:extLst>
      <p:ext uri="{BB962C8B-B14F-4D97-AF65-F5344CB8AC3E}">
        <p14:creationId xmlns:p14="http://schemas.microsoft.com/office/powerpoint/2010/main" val="1173546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493000" cy="4953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4324" y="-1"/>
            <a:ext cx="2949676" cy="4129547"/>
          </a:xfrm>
          <a:prstGeom prst="rect">
            <a:avLst/>
          </a:prstGeom>
        </p:spPr>
      </p:pic>
      <p:sp>
        <p:nvSpPr>
          <p:cNvPr id="2" name="Rectangle 10"/>
          <p:cNvSpPr>
            <a:spLocks noChangeArrowheads="1"/>
          </p:cNvSpPr>
          <p:nvPr/>
        </p:nvSpPr>
        <p:spPr bwMode="auto">
          <a:xfrm>
            <a:off x="415273" y="1042"/>
            <a:ext cx="6899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Op grens land-zee</a:t>
            </a:r>
            <a:endParaRPr lang="en-GB" altLang="en-US" sz="4000" b="1" dirty="0">
              <a:solidFill>
                <a:schemeClr val="bg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53000"/>
            <a:ext cx="3677264" cy="22479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8690" y="78657"/>
            <a:ext cx="974867" cy="100375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7264" y="4129548"/>
            <a:ext cx="5466735" cy="3071351"/>
          </a:xfrm>
          <a:prstGeom prst="rect">
            <a:avLst/>
          </a:prstGeom>
        </p:spPr>
      </p:pic>
    </p:spTree>
    <p:extLst>
      <p:ext uri="{BB962C8B-B14F-4D97-AF65-F5344CB8AC3E}">
        <p14:creationId xmlns:p14="http://schemas.microsoft.com/office/powerpoint/2010/main" val="3256212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Box 4"/>
          <p:cNvSpPr txBox="1">
            <a:spLocks noChangeArrowheads="1"/>
          </p:cNvSpPr>
          <p:nvPr/>
        </p:nvSpPr>
        <p:spPr bwMode="auto">
          <a:xfrm>
            <a:off x="2438400" y="121623"/>
            <a:ext cx="5732207"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smtClean="0">
                <a:solidFill>
                  <a:schemeClr val="bg1"/>
                </a:solidFill>
              </a:rPr>
              <a:t>Het grote P-complot</a:t>
            </a:r>
            <a:endParaRPr lang="nl-NL" altLang="en-US" sz="4000" dirty="0">
              <a:solidFill>
                <a:schemeClr val="bg1"/>
              </a:solidFill>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51" y="5862535"/>
            <a:ext cx="861822" cy="880694"/>
          </a:xfrm>
          <a:prstGeom prst="rect">
            <a:avLst/>
          </a:prstGeom>
        </p:spPr>
      </p:pic>
      <p:sp>
        <p:nvSpPr>
          <p:cNvPr id="3" name="TextBox 2"/>
          <p:cNvSpPr txBox="1"/>
          <p:nvPr/>
        </p:nvSpPr>
        <p:spPr>
          <a:xfrm>
            <a:off x="4277032" y="4758813"/>
            <a:ext cx="2721258" cy="1538883"/>
          </a:xfrm>
          <a:prstGeom prst="rect">
            <a:avLst/>
          </a:prstGeom>
          <a:noFill/>
        </p:spPr>
        <p:txBody>
          <a:bodyPr wrap="none" rtlCol="0">
            <a:spAutoFit/>
          </a:bodyPr>
          <a:lstStyle/>
          <a:p>
            <a:r>
              <a:rPr lang="nl-BE" sz="4000" b="1" dirty="0" smtClean="0">
                <a:solidFill>
                  <a:schemeClr val="bg1"/>
                </a:solidFill>
              </a:rPr>
              <a:t>PLANKTON:</a:t>
            </a:r>
            <a:r>
              <a:rPr lang="nl-BE" dirty="0" smtClean="0">
                <a:solidFill>
                  <a:schemeClr val="bg1"/>
                </a:solidFill>
              </a:rPr>
              <a:t> </a:t>
            </a:r>
          </a:p>
          <a:p>
            <a:pPr marL="285750" indent="-285750">
              <a:buFontTx/>
              <a:buChar char="-"/>
            </a:pPr>
            <a:r>
              <a:rPr lang="nl-BE" dirty="0" smtClean="0">
                <a:solidFill>
                  <a:schemeClr val="bg1"/>
                </a:solidFill>
              </a:rPr>
              <a:t>basis </a:t>
            </a:r>
            <a:r>
              <a:rPr lang="nl-BE" dirty="0" err="1" smtClean="0">
                <a:solidFill>
                  <a:schemeClr val="bg1"/>
                </a:solidFill>
              </a:rPr>
              <a:t>voedselweb</a:t>
            </a:r>
            <a:endParaRPr lang="nl-BE" dirty="0" smtClean="0">
              <a:solidFill>
                <a:schemeClr val="bg1"/>
              </a:solidFill>
            </a:endParaRPr>
          </a:p>
          <a:p>
            <a:pPr marL="285750" indent="-285750">
              <a:buFontTx/>
              <a:buChar char="-"/>
            </a:pPr>
            <a:r>
              <a:rPr lang="nl-BE" dirty="0" smtClean="0">
                <a:solidFill>
                  <a:schemeClr val="bg1"/>
                </a:solidFill>
              </a:rPr>
              <a:t>Zuurstofproductie</a:t>
            </a:r>
          </a:p>
          <a:p>
            <a:pPr marL="285750" indent="-285750">
              <a:buFontTx/>
              <a:buChar char="-"/>
            </a:pPr>
            <a:r>
              <a:rPr lang="nl-BE" dirty="0" smtClean="0">
                <a:solidFill>
                  <a:schemeClr val="bg1"/>
                </a:solidFill>
              </a:rPr>
              <a:t>klimaatbuffer</a:t>
            </a:r>
            <a:endParaRPr lang="en-US" dirty="0">
              <a:solidFill>
                <a:schemeClr val="bg1"/>
              </a:solidFill>
            </a:endParaRPr>
          </a:p>
        </p:txBody>
      </p:sp>
    </p:spTree>
    <p:extLst>
      <p:ext uri="{BB962C8B-B14F-4D97-AF65-F5344CB8AC3E}">
        <p14:creationId xmlns:p14="http://schemas.microsoft.com/office/powerpoint/2010/main" val="4130770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3923071" y="0"/>
            <a:ext cx="5732207"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smtClean="0">
                <a:solidFill>
                  <a:schemeClr val="tx2"/>
                </a:solidFill>
              </a:rPr>
              <a:t>Het grote P-complot</a:t>
            </a:r>
            <a:endParaRPr lang="nl-NL" altLang="en-US" sz="4000" dirty="0">
              <a:solidFill>
                <a:schemeClr val="tx2"/>
              </a:solidFill>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51" y="5862535"/>
            <a:ext cx="861822" cy="880694"/>
          </a:xfrm>
          <a:prstGeom prst="rect">
            <a:avLst/>
          </a:prstGeom>
        </p:spPr>
      </p:pic>
      <p:grpSp>
        <p:nvGrpSpPr>
          <p:cNvPr id="3" name="Group 2"/>
          <p:cNvGrpSpPr/>
          <p:nvPr/>
        </p:nvGrpSpPr>
        <p:grpSpPr>
          <a:xfrm>
            <a:off x="5889522" y="2368146"/>
            <a:ext cx="3144545" cy="1538883"/>
            <a:chOff x="5889522" y="2368146"/>
            <a:chExt cx="3144545" cy="1538883"/>
          </a:xfrm>
        </p:grpSpPr>
        <p:sp>
          <p:nvSpPr>
            <p:cNvPr id="2" name="Rounded Rectangle 1"/>
            <p:cNvSpPr/>
            <p:nvPr/>
          </p:nvSpPr>
          <p:spPr>
            <a:xfrm>
              <a:off x="5889522" y="2467897"/>
              <a:ext cx="3034613" cy="1411064"/>
            </a:xfrm>
            <a:prstGeom prst="round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999454" y="2368146"/>
              <a:ext cx="3034613" cy="1538883"/>
            </a:xfrm>
            <a:prstGeom prst="rect">
              <a:avLst/>
            </a:prstGeom>
            <a:noFill/>
          </p:spPr>
          <p:txBody>
            <a:bodyPr wrap="none" rtlCol="0">
              <a:spAutoFit/>
            </a:bodyPr>
            <a:lstStyle/>
            <a:p>
              <a:r>
                <a:rPr lang="nl-BE" sz="4000" b="1" dirty="0" smtClean="0">
                  <a:solidFill>
                    <a:schemeClr val="bg1"/>
                  </a:solidFill>
                </a:rPr>
                <a:t>PETROLEUM:</a:t>
              </a:r>
              <a:r>
                <a:rPr lang="nl-BE" dirty="0" smtClean="0">
                  <a:solidFill>
                    <a:schemeClr val="bg1"/>
                  </a:solidFill>
                </a:rPr>
                <a:t> </a:t>
              </a:r>
            </a:p>
            <a:p>
              <a:pPr marL="285750" indent="-285750">
                <a:buFontTx/>
                <a:buChar char="-"/>
              </a:pPr>
              <a:r>
                <a:rPr lang="nl-BE" dirty="0" smtClean="0">
                  <a:solidFill>
                    <a:schemeClr val="bg1"/>
                  </a:solidFill>
                </a:rPr>
                <a:t>uit fossiel plankton</a:t>
              </a:r>
            </a:p>
            <a:p>
              <a:pPr marL="285750" indent="-285750">
                <a:buFontTx/>
                <a:buChar char="-"/>
              </a:pPr>
              <a:r>
                <a:rPr lang="nl-BE" dirty="0" smtClean="0">
                  <a:solidFill>
                    <a:schemeClr val="bg1"/>
                  </a:solidFill>
                </a:rPr>
                <a:t>oorzaak klimaatwijziging</a:t>
              </a:r>
            </a:p>
            <a:p>
              <a:pPr marL="285750" indent="-285750">
                <a:buFontTx/>
                <a:buChar char="-"/>
              </a:pPr>
              <a:r>
                <a:rPr lang="nl-BE" dirty="0" smtClean="0">
                  <a:solidFill>
                    <a:schemeClr val="bg1"/>
                  </a:solidFill>
                </a:rPr>
                <a:t>grondstof plastic</a:t>
              </a:r>
              <a:endParaRPr lang="en-US" dirty="0">
                <a:solidFill>
                  <a:schemeClr val="bg1"/>
                </a:solidFill>
              </a:endParaRPr>
            </a:p>
          </p:txBody>
        </p:sp>
      </p:grpSp>
    </p:spTree>
    <p:extLst>
      <p:ext uri="{BB962C8B-B14F-4D97-AF65-F5344CB8AC3E}">
        <p14:creationId xmlns:p14="http://schemas.microsoft.com/office/powerpoint/2010/main" val="939834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2438400" y="121623"/>
            <a:ext cx="5732207"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smtClean="0">
                <a:solidFill>
                  <a:schemeClr val="tx2"/>
                </a:solidFill>
              </a:rPr>
              <a:t>Het grote P-complot</a:t>
            </a:r>
            <a:endParaRPr lang="nl-NL" altLang="en-US" sz="4000" dirty="0">
              <a:solidFill>
                <a:schemeClr val="tx2"/>
              </a:solidFill>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51" y="5862535"/>
            <a:ext cx="861822" cy="880694"/>
          </a:xfrm>
          <a:prstGeom prst="rect">
            <a:avLst/>
          </a:prstGeom>
        </p:spPr>
      </p:pic>
      <p:grpSp>
        <p:nvGrpSpPr>
          <p:cNvPr id="3" name="Group 2"/>
          <p:cNvGrpSpPr/>
          <p:nvPr/>
        </p:nvGrpSpPr>
        <p:grpSpPr>
          <a:xfrm>
            <a:off x="2438400" y="2439743"/>
            <a:ext cx="4355690" cy="3422791"/>
            <a:chOff x="2438400" y="2439743"/>
            <a:chExt cx="4355690" cy="3422791"/>
          </a:xfrm>
        </p:grpSpPr>
        <p:sp>
          <p:nvSpPr>
            <p:cNvPr id="8" name="Rounded Rectangle 7"/>
            <p:cNvSpPr/>
            <p:nvPr/>
          </p:nvSpPr>
          <p:spPr>
            <a:xfrm>
              <a:off x="2438400" y="2439743"/>
              <a:ext cx="4355690" cy="3422791"/>
            </a:xfrm>
            <a:prstGeom prst="round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578236" y="3520196"/>
              <a:ext cx="2076018" cy="1261884"/>
            </a:xfrm>
            <a:prstGeom prst="rect">
              <a:avLst/>
            </a:prstGeom>
            <a:noFill/>
          </p:spPr>
          <p:txBody>
            <a:bodyPr wrap="none" rtlCol="0">
              <a:spAutoFit/>
            </a:bodyPr>
            <a:lstStyle/>
            <a:p>
              <a:r>
                <a:rPr lang="nl-BE" sz="4000" b="1" dirty="0" smtClean="0">
                  <a:solidFill>
                    <a:schemeClr val="bg1"/>
                  </a:solidFill>
                </a:rPr>
                <a:t>PLASTIC:</a:t>
              </a:r>
              <a:r>
                <a:rPr lang="nl-BE" dirty="0" smtClean="0">
                  <a:solidFill>
                    <a:schemeClr val="bg1"/>
                  </a:solidFill>
                </a:rPr>
                <a:t> </a:t>
              </a:r>
            </a:p>
            <a:p>
              <a:pPr marL="285750" indent="-285750">
                <a:buFontTx/>
                <a:buChar char="-"/>
              </a:pPr>
              <a:r>
                <a:rPr lang="nl-BE" dirty="0" smtClean="0">
                  <a:solidFill>
                    <a:schemeClr val="bg1"/>
                  </a:solidFill>
                </a:rPr>
                <a:t>uit petroleum</a:t>
              </a:r>
            </a:p>
            <a:p>
              <a:pPr marL="285750" indent="-285750">
                <a:buFontTx/>
                <a:buChar char="-"/>
              </a:pPr>
              <a:r>
                <a:rPr lang="nl-BE" dirty="0" smtClean="0">
                  <a:solidFill>
                    <a:schemeClr val="bg1"/>
                  </a:solidFill>
                </a:rPr>
                <a:t>fout gedrag!</a:t>
              </a:r>
            </a:p>
          </p:txBody>
        </p:sp>
      </p:grpSp>
    </p:spTree>
    <p:extLst>
      <p:ext uri="{BB962C8B-B14F-4D97-AF65-F5344CB8AC3E}">
        <p14:creationId xmlns:p14="http://schemas.microsoft.com/office/powerpoint/2010/main" val="13192176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Leven in zee in crisis? Kwallen! </a:t>
            </a:r>
            <a:endParaRPr lang="en-GB" altLang="en-US" sz="4000" b="1" dirty="0">
              <a:solidFill>
                <a:srgbClr val="0070C0"/>
              </a:solidFill>
            </a:endParaRPr>
          </a:p>
        </p:txBody>
      </p:sp>
      <p:sp>
        <p:nvSpPr>
          <p:cNvPr id="3" name="TextBox 6"/>
          <p:cNvSpPr txBox="1">
            <a:spLocks noChangeArrowheads="1"/>
          </p:cNvSpPr>
          <p:nvPr/>
        </p:nvSpPr>
        <p:spPr bwMode="auto">
          <a:xfrm>
            <a:off x="3887565" y="1511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 en wat het ons zegt over de N-cyclus</a:t>
            </a:r>
            <a:endParaRPr lang="en-US" altLang="en-US" sz="2000" dirty="0">
              <a:solidFill>
                <a:schemeClr val="bg1"/>
              </a:solidFill>
            </a:endParaRPr>
          </a:p>
        </p:txBody>
      </p:sp>
      <p:sp>
        <p:nvSpPr>
          <p:cNvPr id="6" name="Text Box 7"/>
          <p:cNvSpPr txBox="1">
            <a:spLocks noChangeArrowheads="1"/>
          </p:cNvSpPr>
          <p:nvPr/>
        </p:nvSpPr>
        <p:spPr bwMode="auto">
          <a:xfrm>
            <a:off x="250825" y="1268413"/>
            <a:ext cx="5927725" cy="36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a:solidFill>
                  <a:schemeClr val="bg1"/>
                </a:solidFill>
              </a:rPr>
              <a:t>Kwallen talrijker in Noordzee sinds halfweg 1980s</a:t>
            </a:r>
            <a:endParaRPr lang="en-GB" altLang="en-US">
              <a:solidFill>
                <a:schemeClr val="bg1"/>
              </a:solidFill>
            </a:endParaRPr>
          </a:p>
        </p:txBody>
      </p:sp>
      <p:pic>
        <p:nvPicPr>
          <p:cNvPr id="7" name="Picture 8" descr="Jellyfish frequenc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02" y="1179923"/>
            <a:ext cx="4256150" cy="52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pic>
        <p:nvPicPr>
          <p:cNvPr id="8" name="Picture 9" descr="kwallen-in-spanj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6394" y="1179922"/>
            <a:ext cx="5892135" cy="48494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8876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680" y="0"/>
            <a:ext cx="9141320" cy="6858000"/>
          </a:xfrm>
          <a:prstGeom prst="rect">
            <a:avLst/>
          </a:prstGeom>
        </p:spPr>
      </p:pic>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a:t>
            </a:r>
            <a:r>
              <a:rPr lang="nl-NL" altLang="en-US" sz="4000" b="1" dirty="0" err="1" smtClean="0">
                <a:solidFill>
                  <a:schemeClr val="bg1"/>
                </a:solidFill>
              </a:rPr>
              <a:t>Verkwalling</a:t>
            </a:r>
            <a:r>
              <a:rPr lang="nl-NL" altLang="en-US" sz="4000" b="1" dirty="0" smtClean="0">
                <a:solidFill>
                  <a:schemeClr val="bg1"/>
                </a:solidFill>
              </a:rPr>
              <a:t>’</a:t>
            </a:r>
            <a:endParaRPr lang="en-GB" altLang="en-US" sz="4000" b="1"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sp>
        <p:nvSpPr>
          <p:cNvPr id="11" name="Text Box 34"/>
          <p:cNvSpPr txBox="1">
            <a:spLocks noChangeArrowheads="1"/>
          </p:cNvSpPr>
          <p:nvPr/>
        </p:nvSpPr>
        <p:spPr bwMode="auto">
          <a:xfrm>
            <a:off x="7470887" y="2627762"/>
            <a:ext cx="15057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altLang="en-US" sz="1200" b="1" i="1" dirty="0" err="1" smtClean="0">
                <a:solidFill>
                  <a:srgbClr val="FFC000"/>
                </a:solidFill>
              </a:rPr>
              <a:t>Organisch</a:t>
            </a:r>
            <a:r>
              <a:rPr lang="fr-BE" altLang="en-US" sz="1200" b="1" i="1" dirty="0" smtClean="0">
                <a:solidFill>
                  <a:srgbClr val="FFC000"/>
                </a:solidFill>
              </a:rPr>
              <a:t> </a:t>
            </a:r>
            <a:r>
              <a:rPr lang="fr-BE" altLang="en-US" sz="1200" b="1" i="1" dirty="0" err="1" smtClean="0">
                <a:solidFill>
                  <a:srgbClr val="FFC000"/>
                </a:solidFill>
              </a:rPr>
              <a:t>Materiaal</a:t>
            </a:r>
            <a:endParaRPr lang="en-GB" altLang="en-US" sz="1200" b="1" i="1" dirty="0">
              <a:solidFill>
                <a:srgbClr val="FFC000"/>
              </a:solidFill>
            </a:endParaRPr>
          </a:p>
        </p:txBody>
      </p:sp>
      <p:sp>
        <p:nvSpPr>
          <p:cNvPr id="14" name="Text Box 36"/>
          <p:cNvSpPr txBox="1">
            <a:spLocks noChangeArrowheads="1"/>
          </p:cNvSpPr>
          <p:nvPr/>
        </p:nvSpPr>
        <p:spPr bwMode="auto">
          <a:xfrm>
            <a:off x="7527858" y="3253869"/>
            <a:ext cx="154940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altLang="en-US" sz="1200" b="1" dirty="0" err="1" smtClean="0">
                <a:solidFill>
                  <a:schemeClr val="bg1"/>
                </a:solidFill>
              </a:rPr>
              <a:t>Afvaleters</a:t>
            </a:r>
            <a:r>
              <a:rPr lang="fr-BE" altLang="en-US" sz="1200" b="1" dirty="0" smtClean="0">
                <a:solidFill>
                  <a:schemeClr val="bg1"/>
                </a:solidFill>
              </a:rPr>
              <a:t> (</a:t>
            </a:r>
            <a:r>
              <a:rPr lang="fr-BE" altLang="en-US" sz="1200" b="1" dirty="0" err="1" smtClean="0">
                <a:solidFill>
                  <a:schemeClr val="bg1"/>
                </a:solidFill>
              </a:rPr>
              <a:t>krabben</a:t>
            </a:r>
            <a:r>
              <a:rPr lang="fr-BE" altLang="en-US" sz="1200" b="1" dirty="0" smtClean="0">
                <a:solidFill>
                  <a:schemeClr val="bg1"/>
                </a:solidFill>
              </a:rPr>
              <a:t>, </a:t>
            </a:r>
            <a:endParaRPr lang="fr-BE" altLang="en-US" sz="1200" b="1" dirty="0">
              <a:solidFill>
                <a:schemeClr val="bg1"/>
              </a:solidFill>
            </a:endParaRPr>
          </a:p>
          <a:p>
            <a:pPr algn="ctr"/>
            <a:r>
              <a:rPr lang="fr-BE" altLang="en-US" sz="1200" b="1" dirty="0" err="1">
                <a:solidFill>
                  <a:schemeClr val="bg1"/>
                </a:solidFill>
              </a:rPr>
              <a:t>andere</a:t>
            </a:r>
            <a:r>
              <a:rPr lang="fr-BE" altLang="en-US" sz="1200" b="1" dirty="0">
                <a:solidFill>
                  <a:schemeClr val="bg1"/>
                </a:solidFill>
              </a:rPr>
              <a:t> </a:t>
            </a:r>
            <a:r>
              <a:rPr lang="fr-BE" altLang="en-US" sz="1200" b="1" dirty="0" err="1">
                <a:solidFill>
                  <a:schemeClr val="bg1"/>
                </a:solidFill>
              </a:rPr>
              <a:t>aaseters</a:t>
            </a:r>
            <a:r>
              <a:rPr lang="fr-BE" altLang="en-US" sz="1200" b="1" dirty="0">
                <a:solidFill>
                  <a:schemeClr val="bg1"/>
                </a:solidFill>
              </a:rPr>
              <a:t>, …)</a:t>
            </a:r>
            <a:endParaRPr lang="en-GB" altLang="en-US" sz="1200" b="1" dirty="0">
              <a:solidFill>
                <a:schemeClr val="bg1"/>
              </a:solidFill>
            </a:endParaRPr>
          </a:p>
        </p:txBody>
      </p:sp>
      <p:pic>
        <p:nvPicPr>
          <p:cNvPr id="15" name="Picture 37" descr="Afb_Krab"/>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70798" y="3566285"/>
            <a:ext cx="1152527" cy="922338"/>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38"/>
          <p:cNvSpPr>
            <a:spLocks noChangeArrowheads="1"/>
          </p:cNvSpPr>
          <p:nvPr/>
        </p:nvSpPr>
        <p:spPr bwMode="auto">
          <a:xfrm rot="10800000" flipH="1">
            <a:off x="7204150" y="2069228"/>
            <a:ext cx="1509161" cy="541566"/>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93300"/>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47"/>
          <p:cNvSpPr txBox="1">
            <a:spLocks noChangeArrowheads="1"/>
          </p:cNvSpPr>
          <p:nvPr/>
        </p:nvSpPr>
        <p:spPr bwMode="auto">
          <a:xfrm>
            <a:off x="7885257" y="4299158"/>
            <a:ext cx="790734" cy="27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en-US" sz="1200" b="1" dirty="0" err="1" smtClean="0">
                <a:solidFill>
                  <a:schemeClr val="bg1"/>
                </a:solidFill>
              </a:rPr>
              <a:t>Bacteriën</a:t>
            </a:r>
            <a:endParaRPr lang="en-GB" altLang="en-US" sz="1200" b="1" dirty="0">
              <a:solidFill>
                <a:schemeClr val="bg1"/>
              </a:solidFill>
            </a:endParaRPr>
          </a:p>
        </p:txBody>
      </p:sp>
      <p:pic>
        <p:nvPicPr>
          <p:cNvPr id="20" name="Picture 48" descr="New-Marine-Bacteria-Could-Produce-Ecological-Fuel-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7465" y="4554204"/>
            <a:ext cx="1165860" cy="868697"/>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49"/>
          <p:cNvSpPr>
            <a:spLocks noChangeArrowheads="1"/>
          </p:cNvSpPr>
          <p:nvPr/>
        </p:nvSpPr>
        <p:spPr bwMode="auto">
          <a:xfrm flipH="1">
            <a:off x="6284579" y="3194120"/>
            <a:ext cx="1219200" cy="2119303"/>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accent1"/>
              </a:solidFill>
            </a:endParaRPr>
          </a:p>
        </p:txBody>
      </p:sp>
      <p:sp>
        <p:nvSpPr>
          <p:cNvPr id="45" name="Text Box 53"/>
          <p:cNvSpPr txBox="1">
            <a:spLocks noChangeArrowheads="1"/>
          </p:cNvSpPr>
          <p:nvPr/>
        </p:nvSpPr>
        <p:spPr bwMode="auto">
          <a:xfrm>
            <a:off x="1111443" y="4851930"/>
            <a:ext cx="902703" cy="27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en-US" sz="1200" b="1" dirty="0" err="1" smtClean="0">
                <a:solidFill>
                  <a:schemeClr val="bg1"/>
                </a:solidFill>
              </a:rPr>
              <a:t>Zeehonden</a:t>
            </a:r>
            <a:endParaRPr lang="en-GB" altLang="en-US" sz="1200" b="1" dirty="0">
              <a:solidFill>
                <a:schemeClr val="bg1"/>
              </a:solidFill>
            </a:endParaRPr>
          </a:p>
        </p:txBody>
      </p:sp>
      <p:pic>
        <p:nvPicPr>
          <p:cNvPr id="46" name="Picture 54" descr="dierentuin_miniatuur_baby_zeeho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4668" y="4062407"/>
            <a:ext cx="1388936" cy="983034"/>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65"/>
          <p:cNvSpPr txBox="1">
            <a:spLocks noChangeArrowheads="1"/>
          </p:cNvSpPr>
          <p:nvPr/>
        </p:nvSpPr>
        <p:spPr bwMode="auto">
          <a:xfrm>
            <a:off x="1579484" y="6319219"/>
            <a:ext cx="938427" cy="2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en-US" sz="1200" b="1" dirty="0" smtClean="0">
                <a:solidFill>
                  <a:schemeClr val="bg1"/>
                </a:solidFill>
              </a:rPr>
              <a:t>Zee-</a:t>
            </a:r>
            <a:r>
              <a:rPr lang="fr-BE" altLang="en-US" sz="1200" b="1" dirty="0" err="1" smtClean="0">
                <a:solidFill>
                  <a:schemeClr val="bg1"/>
                </a:solidFill>
              </a:rPr>
              <a:t>eenden</a:t>
            </a:r>
            <a:endParaRPr lang="en-GB" altLang="en-US" sz="1200" b="1" dirty="0">
              <a:solidFill>
                <a:schemeClr val="bg1"/>
              </a:solidFill>
            </a:endParaRPr>
          </a:p>
        </p:txBody>
      </p:sp>
      <p:pic>
        <p:nvPicPr>
          <p:cNvPr id="40" name="Picture 66" descr="Zeeeend"/>
          <p:cNvPicPr>
            <a:picLocks noChangeAspect="1" noChangeArrowheads="1"/>
          </p:cNvPicPr>
          <p:nvPr/>
        </p:nvPicPr>
        <p:blipFill>
          <a:blip r:embed="rId8">
            <a:clrChange>
              <a:clrFrom>
                <a:srgbClr val="DEE9FB"/>
              </a:clrFrom>
              <a:clrTo>
                <a:srgbClr val="DEE9FB">
                  <a:alpha val="0"/>
                </a:srgbClr>
              </a:clrTo>
            </a:clrChange>
            <a:extLst>
              <a:ext uri="{BEBA8EAE-BF5A-486C-A8C5-ECC9F3942E4B}">
                <a14:imgProps xmlns:a14="http://schemas.microsoft.com/office/drawing/2010/main">
                  <a14:imgLayer r:embed="rId9">
                    <a14:imgEffect>
                      <a14:backgroundRemoval t="0" b="97600" l="0" r="100000"/>
                    </a14:imgEffect>
                  </a14:imgLayer>
                </a14:imgProps>
              </a:ext>
              <a:ext uri="{28A0092B-C50C-407E-A947-70E740481C1C}">
                <a14:useLocalDpi xmlns:a14="http://schemas.microsoft.com/office/drawing/2010/main" val="0"/>
              </a:ext>
            </a:extLst>
          </a:blip>
          <a:srcRect/>
          <a:stretch>
            <a:fillRect/>
          </a:stretch>
        </p:blipFill>
        <p:spPr bwMode="auto">
          <a:xfrm>
            <a:off x="1515787" y="5457041"/>
            <a:ext cx="1216250" cy="89340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68"/>
          <p:cNvSpPr txBox="1">
            <a:spLocks noChangeArrowheads="1"/>
          </p:cNvSpPr>
          <p:nvPr/>
        </p:nvSpPr>
        <p:spPr bwMode="auto">
          <a:xfrm>
            <a:off x="2818968" y="5876214"/>
            <a:ext cx="185420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altLang="en-US" sz="1200" b="1" dirty="0" err="1" smtClean="0">
                <a:solidFill>
                  <a:schemeClr val="bg1"/>
                </a:solidFill>
              </a:rPr>
              <a:t>Bodemvis</a:t>
            </a:r>
            <a:r>
              <a:rPr lang="fr-BE" altLang="en-US" sz="1200" b="1" dirty="0" smtClean="0">
                <a:solidFill>
                  <a:schemeClr val="accent1"/>
                </a:solidFill>
              </a:rPr>
              <a:t> </a:t>
            </a:r>
            <a:endParaRPr lang="fr-BE" altLang="en-US" sz="1200" b="1" dirty="0">
              <a:solidFill>
                <a:schemeClr val="accent1"/>
              </a:solidFill>
            </a:endParaRPr>
          </a:p>
          <a:p>
            <a:pPr algn="ctr"/>
            <a:r>
              <a:rPr lang="fr-BE" altLang="en-US" sz="1200" b="1" dirty="0" smtClean="0">
                <a:solidFill>
                  <a:schemeClr val="bg1"/>
                </a:solidFill>
              </a:rPr>
              <a:t>(tong</a:t>
            </a:r>
            <a:r>
              <a:rPr lang="fr-BE" altLang="en-US" sz="1200" b="1" dirty="0" smtClean="0">
                <a:solidFill>
                  <a:schemeClr val="accent1"/>
                </a:solidFill>
              </a:rPr>
              <a:t>, </a:t>
            </a:r>
            <a:r>
              <a:rPr lang="fr-BE" altLang="en-US" sz="1200" b="1" dirty="0" err="1" smtClean="0">
                <a:solidFill>
                  <a:schemeClr val="bg1"/>
                </a:solidFill>
              </a:rPr>
              <a:t>schol</a:t>
            </a:r>
            <a:r>
              <a:rPr lang="fr-BE" altLang="en-US" sz="1200" b="1" dirty="0" smtClean="0">
                <a:solidFill>
                  <a:schemeClr val="accent1"/>
                </a:solidFill>
              </a:rPr>
              <a:t>, </a:t>
            </a:r>
            <a:r>
              <a:rPr lang="fr-BE" altLang="en-US" sz="1200" b="1" dirty="0" err="1" smtClean="0">
                <a:solidFill>
                  <a:schemeClr val="bg1"/>
                </a:solidFill>
              </a:rPr>
              <a:t>kabeljauw</a:t>
            </a:r>
            <a:r>
              <a:rPr lang="fr-BE" altLang="en-US" sz="1200" b="1" dirty="0" smtClean="0">
                <a:solidFill>
                  <a:schemeClr val="bg1"/>
                </a:solidFill>
              </a:rPr>
              <a:t>,…)</a:t>
            </a:r>
            <a:endParaRPr lang="en-GB" altLang="en-US" sz="1200" b="1" dirty="0">
              <a:solidFill>
                <a:schemeClr val="bg1"/>
              </a:solidFill>
            </a:endParaRPr>
          </a:p>
        </p:txBody>
      </p:sp>
      <p:pic>
        <p:nvPicPr>
          <p:cNvPr id="27" name="Picture 69" descr="schol_transpara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6273" y="5303443"/>
            <a:ext cx="1006104" cy="5247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78"/>
          <p:cNvSpPr txBox="1">
            <a:spLocks noChangeArrowheads="1"/>
          </p:cNvSpPr>
          <p:nvPr/>
        </p:nvSpPr>
        <p:spPr bwMode="auto">
          <a:xfrm>
            <a:off x="4019553" y="4652964"/>
            <a:ext cx="2557466"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altLang="en-US" sz="1200" b="1" dirty="0" err="1" smtClean="0">
                <a:solidFill>
                  <a:schemeClr val="bg1"/>
                </a:solidFill>
              </a:rPr>
              <a:t>Zoöbenthos</a:t>
            </a:r>
            <a:r>
              <a:rPr lang="fr-BE" altLang="en-US" sz="1200" b="1" dirty="0" smtClean="0">
                <a:solidFill>
                  <a:schemeClr val="accent1"/>
                </a:solidFill>
              </a:rPr>
              <a:t> </a:t>
            </a:r>
            <a:endParaRPr lang="fr-BE" altLang="en-US" sz="1200" b="1" dirty="0">
              <a:solidFill>
                <a:schemeClr val="accent1"/>
              </a:solidFill>
            </a:endParaRPr>
          </a:p>
          <a:p>
            <a:pPr algn="ctr"/>
            <a:r>
              <a:rPr lang="fr-BE" altLang="en-US" sz="1200" b="1" dirty="0" smtClean="0">
                <a:solidFill>
                  <a:schemeClr val="accent1"/>
                </a:solidFill>
              </a:rPr>
              <a:t>(</a:t>
            </a:r>
            <a:r>
              <a:rPr lang="fr-BE" altLang="en-US" sz="1200" b="1" dirty="0" err="1" smtClean="0">
                <a:solidFill>
                  <a:schemeClr val="bg1"/>
                </a:solidFill>
              </a:rPr>
              <a:t>garnalen</a:t>
            </a:r>
            <a:r>
              <a:rPr lang="fr-BE" altLang="en-US" sz="1200" b="1" dirty="0" smtClean="0">
                <a:solidFill>
                  <a:schemeClr val="accent1"/>
                </a:solidFill>
              </a:rPr>
              <a:t>, </a:t>
            </a:r>
            <a:r>
              <a:rPr lang="fr-BE" altLang="en-US" sz="1200" b="1" dirty="0" err="1" smtClean="0">
                <a:solidFill>
                  <a:schemeClr val="bg1"/>
                </a:solidFill>
              </a:rPr>
              <a:t>schelpdieren</a:t>
            </a:r>
            <a:r>
              <a:rPr lang="fr-BE" altLang="en-US" sz="1200" b="1" dirty="0" smtClean="0">
                <a:solidFill>
                  <a:schemeClr val="accent1"/>
                </a:solidFill>
              </a:rPr>
              <a:t>, </a:t>
            </a:r>
            <a:r>
              <a:rPr lang="fr-BE" altLang="en-US" sz="1200" b="1" dirty="0" err="1" smtClean="0">
                <a:solidFill>
                  <a:schemeClr val="bg1"/>
                </a:solidFill>
              </a:rPr>
              <a:t>wormen</a:t>
            </a:r>
            <a:r>
              <a:rPr lang="fr-BE" altLang="en-US" sz="1200" b="1" dirty="0" smtClean="0">
                <a:solidFill>
                  <a:schemeClr val="accent1"/>
                </a:solidFill>
              </a:rPr>
              <a:t>,…)</a:t>
            </a:r>
            <a:endParaRPr lang="en-GB" altLang="en-US" sz="1200" b="1" dirty="0">
              <a:solidFill>
                <a:schemeClr val="accent1"/>
              </a:solidFill>
            </a:endParaRPr>
          </a:p>
        </p:txBody>
      </p:sp>
      <p:pic>
        <p:nvPicPr>
          <p:cNvPr id="31" name="Picture 79" descr="BIOS2031"/>
          <p:cNvPicPr>
            <a:picLocks noChangeAspect="1" noChangeArrowheads="1"/>
          </p:cNvPicPr>
          <p:nvPr/>
        </p:nvPicPr>
        <p:blipFill>
          <a:blip r:embed="rId11">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4792074" y="5095393"/>
            <a:ext cx="928689" cy="6207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0" descr="sun"/>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2039" y="-274886"/>
            <a:ext cx="1907907" cy="1918264"/>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43"/>
          <p:cNvSpPr txBox="1">
            <a:spLocks noChangeArrowheads="1"/>
          </p:cNvSpPr>
          <p:nvPr/>
        </p:nvSpPr>
        <p:spPr bwMode="auto">
          <a:xfrm>
            <a:off x="6026752" y="1365596"/>
            <a:ext cx="10697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en-US" sz="1200" b="1" dirty="0" err="1" smtClean="0">
                <a:solidFill>
                  <a:schemeClr val="bg1"/>
                </a:solidFill>
              </a:rPr>
              <a:t>Fytoplankton</a:t>
            </a:r>
            <a:r>
              <a:rPr lang="fr-BE" altLang="en-US" sz="1200" b="1" dirty="0" smtClean="0">
                <a:solidFill>
                  <a:schemeClr val="bg1"/>
                </a:solidFill>
              </a:rPr>
              <a:t> </a:t>
            </a:r>
            <a:endParaRPr lang="fr-BE" altLang="en-US" sz="1200" b="1" dirty="0">
              <a:solidFill>
                <a:schemeClr val="bg1"/>
              </a:solidFill>
            </a:endParaRPr>
          </a:p>
          <a:p>
            <a:r>
              <a:rPr lang="fr-BE" altLang="en-US" sz="1200" b="1" dirty="0" smtClean="0">
                <a:solidFill>
                  <a:schemeClr val="bg1"/>
                </a:solidFill>
              </a:rPr>
              <a:t>(micro-</a:t>
            </a:r>
            <a:r>
              <a:rPr lang="fr-BE" altLang="en-US" sz="1200" b="1" dirty="0" err="1" smtClean="0">
                <a:solidFill>
                  <a:schemeClr val="bg1"/>
                </a:solidFill>
              </a:rPr>
              <a:t>algen</a:t>
            </a:r>
            <a:r>
              <a:rPr lang="fr-BE" altLang="en-US" sz="1200" b="1" dirty="0" smtClean="0">
                <a:solidFill>
                  <a:schemeClr val="bg1"/>
                </a:solidFill>
              </a:rPr>
              <a:t>)</a:t>
            </a:r>
            <a:endParaRPr lang="en-GB" altLang="en-US" sz="1200" b="1" dirty="0">
              <a:solidFill>
                <a:schemeClr val="bg1"/>
              </a:solidFill>
            </a:endParaRPr>
          </a:p>
        </p:txBody>
      </p:sp>
      <p:pic>
        <p:nvPicPr>
          <p:cNvPr id="49" name="Picture 94" descr="phaeocystis"/>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1439" r="100000"/>
                    </a14:imgEffect>
                  </a14:imgLayer>
                </a14:imgProps>
              </a:ext>
              <a:ext uri="{28A0092B-C50C-407E-A947-70E740481C1C}">
                <a14:useLocalDpi xmlns:a14="http://schemas.microsoft.com/office/drawing/2010/main" val="0"/>
              </a:ext>
            </a:extLst>
          </a:blip>
          <a:srcRect/>
          <a:stretch>
            <a:fillRect/>
          </a:stretch>
        </p:blipFill>
        <p:spPr bwMode="auto">
          <a:xfrm>
            <a:off x="6202373" y="1806372"/>
            <a:ext cx="963613" cy="828675"/>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11"/>
          <p:cNvGrpSpPr>
            <a:grpSpLocks/>
          </p:cNvGrpSpPr>
          <p:nvPr/>
        </p:nvGrpSpPr>
        <p:grpSpPr bwMode="auto">
          <a:xfrm rot="18669910">
            <a:off x="5048534" y="3117007"/>
            <a:ext cx="1942197" cy="841732"/>
            <a:chOff x="3072" y="1136"/>
            <a:chExt cx="528" cy="304"/>
          </a:xfrm>
        </p:grpSpPr>
        <p:sp>
          <p:nvSpPr>
            <p:cNvPr id="61" name="Freeform 12"/>
            <p:cNvSpPr>
              <a:spLocks/>
            </p:cNvSpPr>
            <p:nvPr/>
          </p:nvSpPr>
          <p:spPr bwMode="auto">
            <a:xfrm>
              <a:off x="3120" y="1136"/>
              <a:ext cx="480" cy="256"/>
            </a:xfrm>
            <a:custGeom>
              <a:avLst/>
              <a:gdLst>
                <a:gd name="T0" fmla="*/ 480 w 480"/>
                <a:gd name="T1" fmla="*/ 16 h 256"/>
                <a:gd name="T2" fmla="*/ 240 w 480"/>
                <a:gd name="T3" fmla="*/ 16 h 256"/>
                <a:gd name="T4" fmla="*/ 96 w 480"/>
                <a:gd name="T5" fmla="*/ 112 h 256"/>
                <a:gd name="T6" fmla="*/ 0 w 480"/>
                <a:gd name="T7" fmla="*/ 256 h 256"/>
              </a:gdLst>
              <a:ahLst/>
              <a:cxnLst>
                <a:cxn ang="0">
                  <a:pos x="T0" y="T1"/>
                </a:cxn>
                <a:cxn ang="0">
                  <a:pos x="T2" y="T3"/>
                </a:cxn>
                <a:cxn ang="0">
                  <a:pos x="T4" y="T5"/>
                </a:cxn>
                <a:cxn ang="0">
                  <a:pos x="T6" y="T7"/>
                </a:cxn>
              </a:cxnLst>
              <a:rect l="0" t="0" r="r" b="b"/>
              <a:pathLst>
                <a:path w="480" h="256">
                  <a:moveTo>
                    <a:pt x="480" y="16"/>
                  </a:moveTo>
                  <a:cubicBezTo>
                    <a:pt x="392" y="8"/>
                    <a:pt x="304" y="0"/>
                    <a:pt x="240" y="16"/>
                  </a:cubicBezTo>
                  <a:cubicBezTo>
                    <a:pt x="176" y="32"/>
                    <a:pt x="136" y="72"/>
                    <a:pt x="96" y="112"/>
                  </a:cubicBezTo>
                  <a:cubicBezTo>
                    <a:pt x="56" y="152"/>
                    <a:pt x="16" y="232"/>
                    <a:pt x="0" y="256"/>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sp>
          <p:nvSpPr>
            <p:cNvPr id="62" name="Line 13"/>
            <p:cNvSpPr>
              <a:spLocks noChangeShapeType="1"/>
            </p:cNvSpPr>
            <p:nvPr/>
          </p:nvSpPr>
          <p:spPr bwMode="auto">
            <a:xfrm flipH="1">
              <a:off x="3072" y="1344"/>
              <a:ext cx="96"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grpSp>
      <p:grpSp>
        <p:nvGrpSpPr>
          <p:cNvPr id="53" name="Group 90"/>
          <p:cNvGrpSpPr>
            <a:grpSpLocks/>
          </p:cNvGrpSpPr>
          <p:nvPr/>
        </p:nvGrpSpPr>
        <p:grpSpPr bwMode="auto">
          <a:xfrm rot="20669912">
            <a:off x="1810747" y="3628468"/>
            <a:ext cx="838200" cy="482600"/>
            <a:chOff x="3072" y="1136"/>
            <a:chExt cx="528" cy="304"/>
          </a:xfrm>
        </p:grpSpPr>
        <p:sp>
          <p:nvSpPr>
            <p:cNvPr id="57" name="Freeform 91"/>
            <p:cNvSpPr>
              <a:spLocks/>
            </p:cNvSpPr>
            <p:nvPr/>
          </p:nvSpPr>
          <p:spPr bwMode="auto">
            <a:xfrm>
              <a:off x="3120" y="1136"/>
              <a:ext cx="480" cy="256"/>
            </a:xfrm>
            <a:custGeom>
              <a:avLst/>
              <a:gdLst>
                <a:gd name="T0" fmla="*/ 480 w 480"/>
                <a:gd name="T1" fmla="*/ 16 h 256"/>
                <a:gd name="T2" fmla="*/ 240 w 480"/>
                <a:gd name="T3" fmla="*/ 16 h 256"/>
                <a:gd name="T4" fmla="*/ 96 w 480"/>
                <a:gd name="T5" fmla="*/ 112 h 256"/>
                <a:gd name="T6" fmla="*/ 0 w 480"/>
                <a:gd name="T7" fmla="*/ 256 h 256"/>
              </a:gdLst>
              <a:ahLst/>
              <a:cxnLst>
                <a:cxn ang="0">
                  <a:pos x="T0" y="T1"/>
                </a:cxn>
                <a:cxn ang="0">
                  <a:pos x="T2" y="T3"/>
                </a:cxn>
                <a:cxn ang="0">
                  <a:pos x="T4" y="T5"/>
                </a:cxn>
                <a:cxn ang="0">
                  <a:pos x="T6" y="T7"/>
                </a:cxn>
              </a:cxnLst>
              <a:rect l="0" t="0" r="r" b="b"/>
              <a:pathLst>
                <a:path w="480" h="256">
                  <a:moveTo>
                    <a:pt x="480" y="16"/>
                  </a:moveTo>
                  <a:cubicBezTo>
                    <a:pt x="392" y="8"/>
                    <a:pt x="304" y="0"/>
                    <a:pt x="240" y="16"/>
                  </a:cubicBezTo>
                  <a:cubicBezTo>
                    <a:pt x="176" y="32"/>
                    <a:pt x="136" y="72"/>
                    <a:pt x="96" y="112"/>
                  </a:cubicBezTo>
                  <a:cubicBezTo>
                    <a:pt x="56" y="152"/>
                    <a:pt x="16" y="232"/>
                    <a:pt x="0" y="256"/>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92"/>
            <p:cNvSpPr>
              <a:spLocks noChangeShapeType="1"/>
            </p:cNvSpPr>
            <p:nvPr/>
          </p:nvSpPr>
          <p:spPr bwMode="auto">
            <a:xfrm flipH="1">
              <a:off x="3072" y="1344"/>
              <a:ext cx="96"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8" name="Text Box 105"/>
          <p:cNvSpPr txBox="1">
            <a:spLocks noChangeArrowheads="1"/>
          </p:cNvSpPr>
          <p:nvPr/>
        </p:nvSpPr>
        <p:spPr bwMode="auto">
          <a:xfrm>
            <a:off x="4332474" y="2661266"/>
            <a:ext cx="14206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altLang="en-US" sz="1200" b="1" dirty="0" err="1" smtClean="0">
                <a:solidFill>
                  <a:schemeClr val="bg1"/>
                </a:solidFill>
              </a:rPr>
              <a:t>Zoöplankton</a:t>
            </a:r>
            <a:r>
              <a:rPr lang="fr-BE" altLang="en-US" sz="1200" b="1" dirty="0" smtClean="0">
                <a:solidFill>
                  <a:schemeClr val="bg1"/>
                </a:solidFill>
              </a:rPr>
              <a:t> </a:t>
            </a:r>
            <a:endParaRPr lang="fr-BE" altLang="en-US" sz="1200" b="1" dirty="0">
              <a:solidFill>
                <a:schemeClr val="bg1"/>
              </a:solidFill>
            </a:endParaRPr>
          </a:p>
          <a:p>
            <a:pPr algn="ctr"/>
            <a:r>
              <a:rPr lang="fr-BE" altLang="en-US" sz="1200" b="1" dirty="0" smtClean="0">
                <a:solidFill>
                  <a:schemeClr val="bg1"/>
                </a:solidFill>
              </a:rPr>
              <a:t>(</a:t>
            </a:r>
            <a:r>
              <a:rPr lang="fr-BE" altLang="en-US" sz="1200" b="1" dirty="0" err="1" smtClean="0">
                <a:solidFill>
                  <a:schemeClr val="bg1"/>
                </a:solidFill>
              </a:rPr>
              <a:t>roeipootkreeftjes</a:t>
            </a:r>
            <a:r>
              <a:rPr lang="fr-BE" altLang="en-US" sz="1200" b="1" dirty="0" smtClean="0">
                <a:solidFill>
                  <a:schemeClr val="bg1"/>
                </a:solidFill>
              </a:rPr>
              <a:t>, </a:t>
            </a:r>
          </a:p>
          <a:p>
            <a:pPr algn="ctr"/>
            <a:r>
              <a:rPr lang="fr-BE" altLang="en-US" sz="1200" b="1" dirty="0" err="1" smtClean="0">
                <a:solidFill>
                  <a:schemeClr val="bg1"/>
                </a:solidFill>
              </a:rPr>
              <a:t>vislarven</a:t>
            </a:r>
            <a:r>
              <a:rPr lang="fr-BE" altLang="en-US" sz="1200" b="1" dirty="0" smtClean="0">
                <a:solidFill>
                  <a:schemeClr val="bg1"/>
                </a:solidFill>
              </a:rPr>
              <a:t>,…)</a:t>
            </a:r>
            <a:endParaRPr lang="en-GB" altLang="en-US" sz="1200" b="1" dirty="0">
              <a:solidFill>
                <a:schemeClr val="bg1"/>
              </a:solidFill>
            </a:endParaRPr>
          </a:p>
        </p:txBody>
      </p:sp>
      <p:pic>
        <p:nvPicPr>
          <p:cNvPr id="89" name="Picture 106" descr="calfin"/>
          <p:cNvPicPr>
            <a:picLocks noChangeAspect="1" noChangeArrowheads="1"/>
          </p:cNvPicPr>
          <p:nvPr/>
        </p:nvPicPr>
        <p:blipFill>
          <a:blip r:embed="rId15">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4692679" y="3213100"/>
            <a:ext cx="571501"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107"/>
          <p:cNvGrpSpPr>
            <a:grpSpLocks/>
          </p:cNvGrpSpPr>
          <p:nvPr/>
        </p:nvGrpSpPr>
        <p:grpSpPr bwMode="auto">
          <a:xfrm>
            <a:off x="5437666" y="2108668"/>
            <a:ext cx="838201" cy="482600"/>
            <a:chOff x="3072" y="1136"/>
            <a:chExt cx="528" cy="304"/>
          </a:xfrm>
        </p:grpSpPr>
        <p:sp>
          <p:nvSpPr>
            <p:cNvPr id="86" name="Freeform 108"/>
            <p:cNvSpPr>
              <a:spLocks/>
            </p:cNvSpPr>
            <p:nvPr/>
          </p:nvSpPr>
          <p:spPr bwMode="auto">
            <a:xfrm>
              <a:off x="3120" y="1136"/>
              <a:ext cx="480" cy="256"/>
            </a:xfrm>
            <a:custGeom>
              <a:avLst/>
              <a:gdLst>
                <a:gd name="T0" fmla="*/ 480 w 480"/>
                <a:gd name="T1" fmla="*/ 16 h 256"/>
                <a:gd name="T2" fmla="*/ 240 w 480"/>
                <a:gd name="T3" fmla="*/ 16 h 256"/>
                <a:gd name="T4" fmla="*/ 96 w 480"/>
                <a:gd name="T5" fmla="*/ 112 h 256"/>
                <a:gd name="T6" fmla="*/ 0 w 480"/>
                <a:gd name="T7" fmla="*/ 256 h 256"/>
              </a:gdLst>
              <a:ahLst/>
              <a:cxnLst>
                <a:cxn ang="0">
                  <a:pos x="T0" y="T1"/>
                </a:cxn>
                <a:cxn ang="0">
                  <a:pos x="T2" y="T3"/>
                </a:cxn>
                <a:cxn ang="0">
                  <a:pos x="T4" y="T5"/>
                </a:cxn>
                <a:cxn ang="0">
                  <a:pos x="T6" y="T7"/>
                </a:cxn>
              </a:cxnLst>
              <a:rect l="0" t="0" r="r" b="b"/>
              <a:pathLst>
                <a:path w="480" h="256">
                  <a:moveTo>
                    <a:pt x="480" y="16"/>
                  </a:moveTo>
                  <a:cubicBezTo>
                    <a:pt x="392" y="8"/>
                    <a:pt x="304" y="0"/>
                    <a:pt x="240" y="16"/>
                  </a:cubicBezTo>
                  <a:cubicBezTo>
                    <a:pt x="176" y="32"/>
                    <a:pt x="136" y="72"/>
                    <a:pt x="96" y="112"/>
                  </a:cubicBezTo>
                  <a:cubicBezTo>
                    <a:pt x="56" y="152"/>
                    <a:pt x="16" y="232"/>
                    <a:pt x="0" y="256"/>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sp>
          <p:nvSpPr>
            <p:cNvPr id="87" name="Line 109"/>
            <p:cNvSpPr>
              <a:spLocks noChangeShapeType="1"/>
            </p:cNvSpPr>
            <p:nvPr/>
          </p:nvSpPr>
          <p:spPr bwMode="auto">
            <a:xfrm flipH="1">
              <a:off x="3072" y="1344"/>
              <a:ext cx="96"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grpSp>
      <p:sp>
        <p:nvSpPr>
          <p:cNvPr id="82" name="Text Box 112"/>
          <p:cNvSpPr txBox="1">
            <a:spLocks noChangeArrowheads="1"/>
          </p:cNvSpPr>
          <p:nvPr/>
        </p:nvSpPr>
        <p:spPr bwMode="auto">
          <a:xfrm>
            <a:off x="2732037" y="2370041"/>
            <a:ext cx="1462089"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altLang="en-US" sz="1200" b="1" dirty="0" err="1" smtClean="0">
                <a:solidFill>
                  <a:schemeClr val="bg1"/>
                </a:solidFill>
              </a:rPr>
              <a:t>Pelagische</a:t>
            </a:r>
            <a:r>
              <a:rPr lang="fr-BE" altLang="en-US" sz="1200" b="1" dirty="0" smtClean="0">
                <a:solidFill>
                  <a:schemeClr val="bg1"/>
                </a:solidFill>
              </a:rPr>
              <a:t> vis </a:t>
            </a:r>
            <a:endParaRPr lang="fr-BE" altLang="en-US" sz="1200" b="1" dirty="0">
              <a:solidFill>
                <a:schemeClr val="bg1"/>
              </a:solidFill>
            </a:endParaRPr>
          </a:p>
          <a:p>
            <a:pPr algn="ctr"/>
            <a:r>
              <a:rPr lang="fr-BE" altLang="en-US" sz="1200" b="1" dirty="0">
                <a:solidFill>
                  <a:schemeClr val="bg1"/>
                </a:solidFill>
              </a:rPr>
              <a:t>(</a:t>
            </a:r>
            <a:r>
              <a:rPr lang="fr-BE" altLang="en-US" sz="1200" b="1" dirty="0" err="1" smtClean="0">
                <a:solidFill>
                  <a:schemeClr val="bg1"/>
                </a:solidFill>
              </a:rPr>
              <a:t>haring</a:t>
            </a:r>
            <a:r>
              <a:rPr lang="fr-BE" altLang="en-US" sz="1200" b="1" dirty="0">
                <a:solidFill>
                  <a:schemeClr val="bg1"/>
                </a:solidFill>
              </a:rPr>
              <a:t>, </a:t>
            </a:r>
            <a:r>
              <a:rPr lang="fr-BE" altLang="en-US" sz="1200" b="1" dirty="0" err="1" smtClean="0">
                <a:solidFill>
                  <a:schemeClr val="bg1"/>
                </a:solidFill>
              </a:rPr>
              <a:t>makreel</a:t>
            </a:r>
            <a:r>
              <a:rPr lang="fr-BE" altLang="en-US" sz="1200" b="1" dirty="0">
                <a:solidFill>
                  <a:schemeClr val="bg1"/>
                </a:solidFill>
              </a:rPr>
              <a:t>,..)</a:t>
            </a:r>
            <a:endParaRPr lang="en-GB" altLang="en-US" sz="1200" b="1" dirty="0">
              <a:solidFill>
                <a:schemeClr val="bg1"/>
              </a:solidFill>
            </a:endParaRPr>
          </a:p>
        </p:txBody>
      </p:sp>
      <p:pic>
        <p:nvPicPr>
          <p:cNvPr id="83" name="Picture 113" descr="Afb_Haring"/>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9181" y="2972099"/>
            <a:ext cx="998029" cy="66913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114"/>
          <p:cNvGrpSpPr>
            <a:grpSpLocks/>
          </p:cNvGrpSpPr>
          <p:nvPr/>
        </p:nvGrpSpPr>
        <p:grpSpPr bwMode="auto">
          <a:xfrm>
            <a:off x="3473927" y="2875486"/>
            <a:ext cx="838201" cy="482600"/>
            <a:chOff x="3072" y="1136"/>
            <a:chExt cx="528" cy="304"/>
          </a:xfrm>
        </p:grpSpPr>
        <p:sp>
          <p:nvSpPr>
            <p:cNvPr id="80" name="Freeform 115"/>
            <p:cNvSpPr>
              <a:spLocks/>
            </p:cNvSpPr>
            <p:nvPr/>
          </p:nvSpPr>
          <p:spPr bwMode="auto">
            <a:xfrm>
              <a:off x="3120" y="1136"/>
              <a:ext cx="480" cy="256"/>
            </a:xfrm>
            <a:custGeom>
              <a:avLst/>
              <a:gdLst>
                <a:gd name="T0" fmla="*/ 480 w 480"/>
                <a:gd name="T1" fmla="*/ 16 h 256"/>
                <a:gd name="T2" fmla="*/ 240 w 480"/>
                <a:gd name="T3" fmla="*/ 16 h 256"/>
                <a:gd name="T4" fmla="*/ 96 w 480"/>
                <a:gd name="T5" fmla="*/ 112 h 256"/>
                <a:gd name="T6" fmla="*/ 0 w 480"/>
                <a:gd name="T7" fmla="*/ 256 h 256"/>
              </a:gdLst>
              <a:ahLst/>
              <a:cxnLst>
                <a:cxn ang="0">
                  <a:pos x="T0" y="T1"/>
                </a:cxn>
                <a:cxn ang="0">
                  <a:pos x="T2" y="T3"/>
                </a:cxn>
                <a:cxn ang="0">
                  <a:pos x="T4" y="T5"/>
                </a:cxn>
                <a:cxn ang="0">
                  <a:pos x="T6" y="T7"/>
                </a:cxn>
              </a:cxnLst>
              <a:rect l="0" t="0" r="r" b="b"/>
              <a:pathLst>
                <a:path w="480" h="256">
                  <a:moveTo>
                    <a:pt x="480" y="16"/>
                  </a:moveTo>
                  <a:cubicBezTo>
                    <a:pt x="392" y="8"/>
                    <a:pt x="304" y="0"/>
                    <a:pt x="240" y="16"/>
                  </a:cubicBezTo>
                  <a:cubicBezTo>
                    <a:pt x="176" y="32"/>
                    <a:pt x="136" y="72"/>
                    <a:pt x="96" y="112"/>
                  </a:cubicBezTo>
                  <a:cubicBezTo>
                    <a:pt x="56" y="152"/>
                    <a:pt x="16" y="232"/>
                    <a:pt x="0" y="256"/>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sp>
          <p:nvSpPr>
            <p:cNvPr id="81" name="Line 116"/>
            <p:cNvSpPr>
              <a:spLocks noChangeShapeType="1"/>
            </p:cNvSpPr>
            <p:nvPr/>
          </p:nvSpPr>
          <p:spPr bwMode="auto">
            <a:xfrm flipH="1">
              <a:off x="3072" y="1344"/>
              <a:ext cx="96"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grpSp>
      <p:sp>
        <p:nvSpPr>
          <p:cNvPr id="76" name="Text Box 118"/>
          <p:cNvSpPr txBox="1">
            <a:spLocks noChangeArrowheads="1"/>
          </p:cNvSpPr>
          <p:nvPr/>
        </p:nvSpPr>
        <p:spPr bwMode="auto">
          <a:xfrm>
            <a:off x="782509" y="818415"/>
            <a:ext cx="1662114"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altLang="en-US" sz="1200" b="1" dirty="0" err="1" smtClean="0">
                <a:solidFill>
                  <a:schemeClr val="bg1"/>
                </a:solidFill>
              </a:rPr>
              <a:t>Zeevogels</a:t>
            </a:r>
            <a:r>
              <a:rPr lang="fr-BE" altLang="en-US" sz="1200" b="1" dirty="0" smtClean="0">
                <a:solidFill>
                  <a:schemeClr val="bg1"/>
                </a:solidFill>
              </a:rPr>
              <a:t> </a:t>
            </a:r>
            <a:endParaRPr lang="fr-BE" altLang="en-US" sz="1200" b="1" dirty="0">
              <a:solidFill>
                <a:schemeClr val="bg1"/>
              </a:solidFill>
            </a:endParaRPr>
          </a:p>
          <a:p>
            <a:pPr algn="ctr"/>
            <a:r>
              <a:rPr lang="fr-BE" altLang="en-US" sz="1200" b="1" dirty="0" smtClean="0">
                <a:solidFill>
                  <a:schemeClr val="bg1"/>
                </a:solidFill>
              </a:rPr>
              <a:t>(</a:t>
            </a:r>
            <a:r>
              <a:rPr lang="fr-BE" altLang="en-US" sz="1200" b="1" dirty="0" err="1" smtClean="0">
                <a:solidFill>
                  <a:schemeClr val="bg1"/>
                </a:solidFill>
              </a:rPr>
              <a:t>sternen</a:t>
            </a:r>
            <a:r>
              <a:rPr lang="fr-BE" altLang="en-US" sz="1200" b="1" dirty="0" smtClean="0">
                <a:solidFill>
                  <a:schemeClr val="bg1"/>
                </a:solidFill>
              </a:rPr>
              <a:t>, </a:t>
            </a:r>
            <a:r>
              <a:rPr lang="fr-BE" altLang="en-US" sz="1200" b="1" dirty="0" err="1" smtClean="0">
                <a:solidFill>
                  <a:schemeClr val="bg1"/>
                </a:solidFill>
              </a:rPr>
              <a:t>meeuwen</a:t>
            </a:r>
            <a:r>
              <a:rPr lang="fr-BE" altLang="en-US" sz="1200" b="1" dirty="0" smtClean="0">
                <a:solidFill>
                  <a:schemeClr val="bg1"/>
                </a:solidFill>
              </a:rPr>
              <a:t>, </a:t>
            </a:r>
            <a:r>
              <a:rPr lang="fr-BE" altLang="en-US" sz="1200" b="1" dirty="0">
                <a:solidFill>
                  <a:schemeClr val="bg1"/>
                </a:solidFill>
              </a:rPr>
              <a:t>…)</a:t>
            </a:r>
            <a:endParaRPr lang="en-GB" altLang="en-US" sz="1200" b="1" dirty="0">
              <a:solidFill>
                <a:schemeClr val="bg1"/>
              </a:solidFill>
            </a:endParaRPr>
          </a:p>
        </p:txBody>
      </p:sp>
      <p:pic>
        <p:nvPicPr>
          <p:cNvPr id="77" name="Picture 119" descr="Afb_Dwergstern"/>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9696" y="1167640"/>
            <a:ext cx="1272238" cy="109290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20" descr="423px-Dolphin_enrique_meza_c_02_sv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2156" y="1503721"/>
            <a:ext cx="2236807" cy="3167705"/>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121"/>
          <p:cNvGrpSpPr>
            <a:grpSpLocks/>
          </p:cNvGrpSpPr>
          <p:nvPr/>
        </p:nvGrpSpPr>
        <p:grpSpPr bwMode="auto">
          <a:xfrm>
            <a:off x="1931508" y="2954178"/>
            <a:ext cx="838201" cy="482600"/>
            <a:chOff x="3072" y="1136"/>
            <a:chExt cx="528" cy="304"/>
          </a:xfrm>
        </p:grpSpPr>
        <p:sp>
          <p:nvSpPr>
            <p:cNvPr id="74" name="Freeform 122"/>
            <p:cNvSpPr>
              <a:spLocks/>
            </p:cNvSpPr>
            <p:nvPr/>
          </p:nvSpPr>
          <p:spPr bwMode="auto">
            <a:xfrm>
              <a:off x="3120" y="1136"/>
              <a:ext cx="480" cy="256"/>
            </a:xfrm>
            <a:custGeom>
              <a:avLst/>
              <a:gdLst>
                <a:gd name="T0" fmla="*/ 480 w 480"/>
                <a:gd name="T1" fmla="*/ 16 h 256"/>
                <a:gd name="T2" fmla="*/ 240 w 480"/>
                <a:gd name="T3" fmla="*/ 16 h 256"/>
                <a:gd name="T4" fmla="*/ 96 w 480"/>
                <a:gd name="T5" fmla="*/ 112 h 256"/>
                <a:gd name="T6" fmla="*/ 0 w 480"/>
                <a:gd name="T7" fmla="*/ 256 h 256"/>
              </a:gdLst>
              <a:ahLst/>
              <a:cxnLst>
                <a:cxn ang="0">
                  <a:pos x="T0" y="T1"/>
                </a:cxn>
                <a:cxn ang="0">
                  <a:pos x="T2" y="T3"/>
                </a:cxn>
                <a:cxn ang="0">
                  <a:pos x="T4" y="T5"/>
                </a:cxn>
                <a:cxn ang="0">
                  <a:pos x="T6" y="T7"/>
                </a:cxn>
              </a:cxnLst>
              <a:rect l="0" t="0" r="r" b="b"/>
              <a:pathLst>
                <a:path w="480" h="256">
                  <a:moveTo>
                    <a:pt x="480" y="16"/>
                  </a:moveTo>
                  <a:cubicBezTo>
                    <a:pt x="392" y="8"/>
                    <a:pt x="304" y="0"/>
                    <a:pt x="240" y="16"/>
                  </a:cubicBezTo>
                  <a:cubicBezTo>
                    <a:pt x="176" y="32"/>
                    <a:pt x="136" y="72"/>
                    <a:pt x="96" y="112"/>
                  </a:cubicBezTo>
                  <a:cubicBezTo>
                    <a:pt x="56" y="152"/>
                    <a:pt x="16" y="232"/>
                    <a:pt x="0" y="256"/>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sp>
          <p:nvSpPr>
            <p:cNvPr id="75" name="Line 123"/>
            <p:cNvSpPr>
              <a:spLocks noChangeShapeType="1"/>
            </p:cNvSpPr>
            <p:nvPr/>
          </p:nvSpPr>
          <p:spPr bwMode="auto">
            <a:xfrm flipH="1">
              <a:off x="3072" y="1344"/>
              <a:ext cx="96"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grpSp>
      <p:grpSp>
        <p:nvGrpSpPr>
          <p:cNvPr id="71" name="Group 124"/>
          <p:cNvGrpSpPr>
            <a:grpSpLocks/>
          </p:cNvGrpSpPr>
          <p:nvPr/>
        </p:nvGrpSpPr>
        <p:grpSpPr bwMode="auto">
          <a:xfrm rot="4567050">
            <a:off x="2072255" y="2221224"/>
            <a:ext cx="838200" cy="482600"/>
            <a:chOff x="3072" y="1136"/>
            <a:chExt cx="528" cy="304"/>
          </a:xfrm>
        </p:grpSpPr>
        <p:sp>
          <p:nvSpPr>
            <p:cNvPr id="72" name="Freeform 125"/>
            <p:cNvSpPr>
              <a:spLocks/>
            </p:cNvSpPr>
            <p:nvPr/>
          </p:nvSpPr>
          <p:spPr bwMode="auto">
            <a:xfrm>
              <a:off x="3120" y="1136"/>
              <a:ext cx="480" cy="256"/>
            </a:xfrm>
            <a:custGeom>
              <a:avLst/>
              <a:gdLst>
                <a:gd name="T0" fmla="*/ 480 w 480"/>
                <a:gd name="T1" fmla="*/ 16 h 256"/>
                <a:gd name="T2" fmla="*/ 240 w 480"/>
                <a:gd name="T3" fmla="*/ 16 h 256"/>
                <a:gd name="T4" fmla="*/ 96 w 480"/>
                <a:gd name="T5" fmla="*/ 112 h 256"/>
                <a:gd name="T6" fmla="*/ 0 w 480"/>
                <a:gd name="T7" fmla="*/ 256 h 256"/>
              </a:gdLst>
              <a:ahLst/>
              <a:cxnLst>
                <a:cxn ang="0">
                  <a:pos x="T0" y="T1"/>
                </a:cxn>
                <a:cxn ang="0">
                  <a:pos x="T2" y="T3"/>
                </a:cxn>
                <a:cxn ang="0">
                  <a:pos x="T4" y="T5"/>
                </a:cxn>
                <a:cxn ang="0">
                  <a:pos x="T6" y="T7"/>
                </a:cxn>
              </a:cxnLst>
              <a:rect l="0" t="0" r="r" b="b"/>
              <a:pathLst>
                <a:path w="480" h="256">
                  <a:moveTo>
                    <a:pt x="480" y="16"/>
                  </a:moveTo>
                  <a:cubicBezTo>
                    <a:pt x="392" y="8"/>
                    <a:pt x="304" y="0"/>
                    <a:pt x="240" y="16"/>
                  </a:cubicBezTo>
                  <a:cubicBezTo>
                    <a:pt x="176" y="32"/>
                    <a:pt x="136" y="72"/>
                    <a:pt x="96" y="112"/>
                  </a:cubicBezTo>
                  <a:cubicBezTo>
                    <a:pt x="56" y="152"/>
                    <a:pt x="16" y="232"/>
                    <a:pt x="0" y="256"/>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sp>
          <p:nvSpPr>
            <p:cNvPr id="73" name="Line 126"/>
            <p:cNvSpPr>
              <a:spLocks noChangeShapeType="1"/>
            </p:cNvSpPr>
            <p:nvPr/>
          </p:nvSpPr>
          <p:spPr bwMode="auto">
            <a:xfrm flipH="1">
              <a:off x="3072" y="1344"/>
              <a:ext cx="96"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grpSp>
      <p:sp>
        <p:nvSpPr>
          <p:cNvPr id="90" name="Text Box 53"/>
          <p:cNvSpPr txBox="1">
            <a:spLocks noChangeArrowheads="1"/>
          </p:cNvSpPr>
          <p:nvPr/>
        </p:nvSpPr>
        <p:spPr bwMode="auto">
          <a:xfrm>
            <a:off x="923544" y="3039940"/>
            <a:ext cx="7745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en-US" sz="1200" b="1" dirty="0" err="1" smtClean="0">
                <a:solidFill>
                  <a:schemeClr val="bg1"/>
                </a:solidFill>
              </a:rPr>
              <a:t>Dolfijnen</a:t>
            </a:r>
            <a:endParaRPr lang="en-GB" altLang="en-US" sz="1200" b="1" dirty="0">
              <a:solidFill>
                <a:schemeClr val="bg1"/>
              </a:solidFill>
            </a:endParaRPr>
          </a:p>
        </p:txBody>
      </p:sp>
      <p:grpSp>
        <p:nvGrpSpPr>
          <p:cNvPr id="91" name="Group 114"/>
          <p:cNvGrpSpPr>
            <a:grpSpLocks/>
          </p:cNvGrpSpPr>
          <p:nvPr/>
        </p:nvGrpSpPr>
        <p:grpSpPr bwMode="auto">
          <a:xfrm>
            <a:off x="3764274" y="4753889"/>
            <a:ext cx="838201" cy="482600"/>
            <a:chOff x="3072" y="1136"/>
            <a:chExt cx="528" cy="304"/>
          </a:xfrm>
        </p:grpSpPr>
        <p:sp>
          <p:nvSpPr>
            <p:cNvPr id="92" name="Freeform 115"/>
            <p:cNvSpPr>
              <a:spLocks/>
            </p:cNvSpPr>
            <p:nvPr/>
          </p:nvSpPr>
          <p:spPr bwMode="auto">
            <a:xfrm>
              <a:off x="3120" y="1136"/>
              <a:ext cx="480" cy="256"/>
            </a:xfrm>
            <a:custGeom>
              <a:avLst/>
              <a:gdLst>
                <a:gd name="T0" fmla="*/ 480 w 480"/>
                <a:gd name="T1" fmla="*/ 16 h 256"/>
                <a:gd name="T2" fmla="*/ 240 w 480"/>
                <a:gd name="T3" fmla="*/ 16 h 256"/>
                <a:gd name="T4" fmla="*/ 96 w 480"/>
                <a:gd name="T5" fmla="*/ 112 h 256"/>
                <a:gd name="T6" fmla="*/ 0 w 480"/>
                <a:gd name="T7" fmla="*/ 256 h 256"/>
              </a:gdLst>
              <a:ahLst/>
              <a:cxnLst>
                <a:cxn ang="0">
                  <a:pos x="T0" y="T1"/>
                </a:cxn>
                <a:cxn ang="0">
                  <a:pos x="T2" y="T3"/>
                </a:cxn>
                <a:cxn ang="0">
                  <a:pos x="T4" y="T5"/>
                </a:cxn>
                <a:cxn ang="0">
                  <a:pos x="T6" y="T7"/>
                </a:cxn>
              </a:cxnLst>
              <a:rect l="0" t="0" r="r" b="b"/>
              <a:pathLst>
                <a:path w="480" h="256">
                  <a:moveTo>
                    <a:pt x="480" y="16"/>
                  </a:moveTo>
                  <a:cubicBezTo>
                    <a:pt x="392" y="8"/>
                    <a:pt x="304" y="0"/>
                    <a:pt x="240" y="16"/>
                  </a:cubicBezTo>
                  <a:cubicBezTo>
                    <a:pt x="176" y="32"/>
                    <a:pt x="136" y="72"/>
                    <a:pt x="96" y="112"/>
                  </a:cubicBezTo>
                  <a:cubicBezTo>
                    <a:pt x="56" y="152"/>
                    <a:pt x="16" y="232"/>
                    <a:pt x="0" y="256"/>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sp>
          <p:nvSpPr>
            <p:cNvPr id="93" name="Line 116"/>
            <p:cNvSpPr>
              <a:spLocks noChangeShapeType="1"/>
            </p:cNvSpPr>
            <p:nvPr/>
          </p:nvSpPr>
          <p:spPr bwMode="auto">
            <a:xfrm flipH="1">
              <a:off x="3072" y="1344"/>
              <a:ext cx="96"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grpSp>
      <p:grpSp>
        <p:nvGrpSpPr>
          <p:cNvPr id="94" name="Group 114"/>
          <p:cNvGrpSpPr>
            <a:grpSpLocks/>
          </p:cNvGrpSpPr>
          <p:nvPr/>
        </p:nvGrpSpPr>
        <p:grpSpPr bwMode="auto">
          <a:xfrm rot="1044779">
            <a:off x="2801488" y="4291557"/>
            <a:ext cx="1631731" cy="1360638"/>
            <a:chOff x="3072" y="1136"/>
            <a:chExt cx="528" cy="304"/>
          </a:xfrm>
        </p:grpSpPr>
        <p:sp>
          <p:nvSpPr>
            <p:cNvPr id="95" name="Freeform 115"/>
            <p:cNvSpPr>
              <a:spLocks/>
            </p:cNvSpPr>
            <p:nvPr/>
          </p:nvSpPr>
          <p:spPr bwMode="auto">
            <a:xfrm>
              <a:off x="3120" y="1136"/>
              <a:ext cx="480" cy="256"/>
            </a:xfrm>
            <a:custGeom>
              <a:avLst/>
              <a:gdLst>
                <a:gd name="T0" fmla="*/ 480 w 480"/>
                <a:gd name="T1" fmla="*/ 16 h 256"/>
                <a:gd name="T2" fmla="*/ 240 w 480"/>
                <a:gd name="T3" fmla="*/ 16 h 256"/>
                <a:gd name="T4" fmla="*/ 96 w 480"/>
                <a:gd name="T5" fmla="*/ 112 h 256"/>
                <a:gd name="T6" fmla="*/ 0 w 480"/>
                <a:gd name="T7" fmla="*/ 256 h 256"/>
              </a:gdLst>
              <a:ahLst/>
              <a:cxnLst>
                <a:cxn ang="0">
                  <a:pos x="T0" y="T1"/>
                </a:cxn>
                <a:cxn ang="0">
                  <a:pos x="T2" y="T3"/>
                </a:cxn>
                <a:cxn ang="0">
                  <a:pos x="T4" y="T5"/>
                </a:cxn>
                <a:cxn ang="0">
                  <a:pos x="T6" y="T7"/>
                </a:cxn>
              </a:cxnLst>
              <a:rect l="0" t="0" r="r" b="b"/>
              <a:pathLst>
                <a:path w="480" h="256">
                  <a:moveTo>
                    <a:pt x="480" y="16"/>
                  </a:moveTo>
                  <a:cubicBezTo>
                    <a:pt x="392" y="8"/>
                    <a:pt x="304" y="0"/>
                    <a:pt x="240" y="16"/>
                  </a:cubicBezTo>
                  <a:cubicBezTo>
                    <a:pt x="176" y="32"/>
                    <a:pt x="136" y="72"/>
                    <a:pt x="96" y="112"/>
                  </a:cubicBezTo>
                  <a:cubicBezTo>
                    <a:pt x="56" y="152"/>
                    <a:pt x="16" y="232"/>
                    <a:pt x="0" y="256"/>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sp>
          <p:nvSpPr>
            <p:cNvPr id="96" name="Line 116"/>
            <p:cNvSpPr>
              <a:spLocks noChangeShapeType="1"/>
            </p:cNvSpPr>
            <p:nvPr/>
          </p:nvSpPr>
          <p:spPr bwMode="auto">
            <a:xfrm flipH="1">
              <a:off x="3072" y="1344"/>
              <a:ext cx="96" cy="9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1"/>
                </a:solidFill>
              </a:endParaRPr>
            </a:p>
          </p:txBody>
        </p:sp>
      </p:grpSp>
      <p:sp>
        <p:nvSpPr>
          <p:cNvPr id="97" name="Text Box 12"/>
          <p:cNvSpPr txBox="1">
            <a:spLocks noChangeArrowheads="1"/>
          </p:cNvSpPr>
          <p:nvPr/>
        </p:nvSpPr>
        <p:spPr bwMode="auto">
          <a:xfrm>
            <a:off x="6246293" y="2644044"/>
            <a:ext cx="9203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altLang="en-US" sz="1200" b="1" i="1" dirty="0" err="1">
                <a:solidFill>
                  <a:srgbClr val="FFCC00"/>
                </a:solidFill>
              </a:rPr>
              <a:t>Nutrienten</a:t>
            </a:r>
            <a:r>
              <a:rPr lang="fr-BE" altLang="en-US" sz="1200" b="1" i="1" dirty="0">
                <a:solidFill>
                  <a:srgbClr val="FFCC00"/>
                </a:solidFill>
              </a:rPr>
              <a:t> </a:t>
            </a:r>
            <a:endParaRPr lang="fr-BE" altLang="en-US" sz="1200" b="1" i="1" dirty="0" smtClean="0">
              <a:solidFill>
                <a:srgbClr val="FFCC00"/>
              </a:solidFill>
            </a:endParaRPr>
          </a:p>
          <a:p>
            <a:pPr algn="ctr"/>
            <a:r>
              <a:rPr lang="fr-BE" altLang="en-US" sz="1200" b="1" i="1" dirty="0" smtClean="0">
                <a:solidFill>
                  <a:srgbClr val="FFCC00"/>
                </a:solidFill>
              </a:rPr>
              <a:t>N</a:t>
            </a:r>
            <a:r>
              <a:rPr lang="fr-BE" altLang="en-US" sz="1200" b="1" i="1" dirty="0">
                <a:solidFill>
                  <a:srgbClr val="FFCC00"/>
                </a:solidFill>
              </a:rPr>
              <a:t>, P, Si</a:t>
            </a:r>
            <a:endParaRPr lang="en-GB" altLang="en-US" sz="1200" b="1" i="1" dirty="0">
              <a:solidFill>
                <a:srgbClr val="FFCC00"/>
              </a:solidFill>
            </a:endParaRPr>
          </a:p>
        </p:txBody>
      </p:sp>
      <p:sp>
        <p:nvSpPr>
          <p:cNvPr id="98" name="Rectangle 97"/>
          <p:cNvSpPr/>
          <p:nvPr/>
        </p:nvSpPr>
        <p:spPr>
          <a:xfrm>
            <a:off x="165261" y="818415"/>
            <a:ext cx="6931271" cy="5902138"/>
          </a:xfrm>
          <a:prstGeom prst="rect">
            <a:avLst/>
          </a:prstGeom>
          <a:noFill/>
          <a:ln w="317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7102508" y="1851900"/>
            <a:ext cx="1956409" cy="3671757"/>
          </a:xfrm>
          <a:prstGeom prst="rect">
            <a:avLst/>
          </a:prstGeom>
          <a:noFill/>
          <a:ln w="317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a:off x="1974821" y="2030684"/>
            <a:ext cx="3681436" cy="2153164"/>
            <a:chOff x="1974821" y="2030684"/>
            <a:chExt cx="3681436" cy="2153164"/>
          </a:xfrm>
        </p:grpSpPr>
        <p:sp>
          <p:nvSpPr>
            <p:cNvPr id="52" name="Text Box 88"/>
            <p:cNvSpPr txBox="1">
              <a:spLocks noChangeArrowheads="1"/>
            </p:cNvSpPr>
            <p:nvPr/>
          </p:nvSpPr>
          <p:spPr bwMode="auto">
            <a:xfrm>
              <a:off x="3575558" y="3814516"/>
              <a:ext cx="20806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altLang="en-US" b="1" dirty="0" smtClean="0">
                  <a:solidFill>
                    <a:srgbClr val="7030A0"/>
                  </a:solidFill>
                </a:rPr>
                <a:t>(Kam)KWALLEN </a:t>
              </a:r>
              <a:r>
                <a:rPr lang="fr-BE" altLang="en-US" b="1" dirty="0" err="1" smtClean="0">
                  <a:solidFill>
                    <a:srgbClr val="7030A0"/>
                  </a:solidFill>
                </a:rPr>
                <a:t>e.a</a:t>
              </a:r>
              <a:r>
                <a:rPr lang="fr-BE" altLang="en-US" b="1" dirty="0" smtClean="0">
                  <a:solidFill>
                    <a:srgbClr val="7030A0"/>
                  </a:solidFill>
                </a:rPr>
                <a:t>.</a:t>
              </a:r>
              <a:endParaRPr lang="en-GB" altLang="en-US" b="1" dirty="0">
                <a:solidFill>
                  <a:srgbClr val="7030A0"/>
                </a:solidFill>
              </a:endParaRPr>
            </a:p>
          </p:txBody>
        </p:sp>
        <p:sp>
          <p:nvSpPr>
            <p:cNvPr id="104" name="Multiply 103"/>
            <p:cNvSpPr/>
            <p:nvPr/>
          </p:nvSpPr>
          <p:spPr>
            <a:xfrm>
              <a:off x="2094051" y="2640039"/>
              <a:ext cx="598032" cy="654908"/>
            </a:xfrm>
            <a:prstGeom prst="mathMultiply">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Multiply 104"/>
            <p:cNvSpPr/>
            <p:nvPr/>
          </p:nvSpPr>
          <p:spPr>
            <a:xfrm>
              <a:off x="2320386" y="2030684"/>
              <a:ext cx="598032" cy="654908"/>
            </a:xfrm>
            <a:prstGeom prst="mathMultiply">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Multiply 105"/>
            <p:cNvSpPr/>
            <p:nvPr/>
          </p:nvSpPr>
          <p:spPr>
            <a:xfrm>
              <a:off x="1974821" y="3298874"/>
              <a:ext cx="598032" cy="654908"/>
            </a:xfrm>
            <a:prstGeom prst="mathMultiply">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Multiply 106"/>
            <p:cNvSpPr/>
            <p:nvPr/>
          </p:nvSpPr>
          <p:spPr>
            <a:xfrm>
              <a:off x="3748201" y="2594312"/>
              <a:ext cx="598032" cy="654908"/>
            </a:xfrm>
            <a:prstGeom prst="mathMultiply">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8" name="Picture 10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378664" y="2584336"/>
              <a:ext cx="1230180" cy="12301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284449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1000" fill="hold"/>
                                        <p:tgtEl>
                                          <p:spTgt spid="109"/>
                                        </p:tgtEl>
                                        <p:attrNameLst>
                                          <p:attrName>ppt_w</p:attrName>
                                        </p:attrNameLst>
                                      </p:cBhvr>
                                      <p:tavLst>
                                        <p:tav tm="0">
                                          <p:val>
                                            <p:fltVal val="0"/>
                                          </p:val>
                                        </p:tav>
                                        <p:tav tm="100000">
                                          <p:val>
                                            <p:strVal val="#ppt_w"/>
                                          </p:val>
                                        </p:tav>
                                      </p:tavLst>
                                    </p:anim>
                                    <p:anim calcmode="lin" valueType="num">
                                      <p:cBhvr>
                                        <p:cTn id="8" dur="1000" fill="hold"/>
                                        <p:tgtEl>
                                          <p:spTgt spid="109"/>
                                        </p:tgtEl>
                                        <p:attrNameLst>
                                          <p:attrName>ppt_h</p:attrName>
                                        </p:attrNameLst>
                                      </p:cBhvr>
                                      <p:tavLst>
                                        <p:tav tm="0">
                                          <p:val>
                                            <p:fltVal val="0"/>
                                          </p:val>
                                        </p:tav>
                                        <p:tav tm="100000">
                                          <p:val>
                                            <p:strVal val="#ppt_h"/>
                                          </p:val>
                                        </p:tav>
                                      </p:tavLst>
                                    </p:anim>
                                    <p:anim calcmode="lin" valueType="num">
                                      <p:cBhvr>
                                        <p:cTn id="9" dur="1000" fill="hold"/>
                                        <p:tgtEl>
                                          <p:spTgt spid="109"/>
                                        </p:tgtEl>
                                        <p:attrNameLst>
                                          <p:attrName>style.rotation</p:attrName>
                                        </p:attrNameLst>
                                      </p:cBhvr>
                                      <p:tavLst>
                                        <p:tav tm="0">
                                          <p:val>
                                            <p:fltVal val="90"/>
                                          </p:val>
                                        </p:tav>
                                        <p:tav tm="100000">
                                          <p:val>
                                            <p:fltVal val="0"/>
                                          </p:val>
                                        </p:tav>
                                      </p:tavLst>
                                    </p:anim>
                                    <p:animEffect transition="in" filter="fade">
                                      <p:cBhvr>
                                        <p:cTn id="10"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Overbevissing e.a.</a:t>
            </a:r>
            <a:endParaRPr lang="en-GB" altLang="en-US" sz="4000" b="1" dirty="0">
              <a:solidFill>
                <a:srgbClr val="0070C0"/>
              </a:solidFill>
            </a:endParaRPr>
          </a:p>
        </p:txBody>
      </p:sp>
      <p:sp>
        <p:nvSpPr>
          <p:cNvPr id="3" name="TextBox 6"/>
          <p:cNvSpPr txBox="1">
            <a:spLocks noChangeArrowheads="1"/>
          </p:cNvSpPr>
          <p:nvPr/>
        </p:nvSpPr>
        <p:spPr bwMode="auto">
          <a:xfrm>
            <a:off x="3887565" y="1511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 en wat het ons zegt over de N-cyclus</a:t>
            </a:r>
            <a:endParaRPr lang="en-US" altLang="en-US" sz="2000" dirty="0">
              <a:solidFill>
                <a:schemeClr val="bg1"/>
              </a:solidFill>
            </a:endParaRPr>
          </a:p>
        </p:txBody>
      </p:sp>
      <p:sp>
        <p:nvSpPr>
          <p:cNvPr id="6" name="Text Box 7"/>
          <p:cNvSpPr txBox="1">
            <a:spLocks noChangeArrowheads="1"/>
          </p:cNvSpPr>
          <p:nvPr/>
        </p:nvSpPr>
        <p:spPr bwMode="auto">
          <a:xfrm>
            <a:off x="250825" y="1268413"/>
            <a:ext cx="5927725" cy="36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a:solidFill>
                  <a:schemeClr val="bg1"/>
                </a:solidFill>
              </a:rPr>
              <a:t>Kwallen talrijker in Noordzee sinds halfweg 1980s</a:t>
            </a:r>
            <a:endParaRPr lang="en-GB" altLang="en-US">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sp>
        <p:nvSpPr>
          <p:cNvPr id="13" name="TextBox 6"/>
          <p:cNvSpPr txBox="1">
            <a:spLocks noChangeArrowheads="1"/>
          </p:cNvSpPr>
          <p:nvPr/>
        </p:nvSpPr>
        <p:spPr bwMode="auto">
          <a:xfrm>
            <a:off x="2756693" y="736050"/>
            <a:ext cx="37574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rgbClr val="0070C0"/>
                </a:solidFill>
              </a:rPr>
              <a:t>‘Fishing down </a:t>
            </a:r>
            <a:r>
              <a:rPr lang="nl-BE" altLang="en-US" sz="2000" dirty="0" err="1" smtClean="0">
                <a:solidFill>
                  <a:srgbClr val="0070C0"/>
                </a:solidFill>
              </a:rPr>
              <a:t>the</a:t>
            </a:r>
            <a:r>
              <a:rPr lang="nl-BE" altLang="en-US" sz="2000" dirty="0" smtClean="0">
                <a:solidFill>
                  <a:srgbClr val="0070C0"/>
                </a:solidFill>
              </a:rPr>
              <a:t> </a:t>
            </a:r>
            <a:r>
              <a:rPr lang="nl-BE" altLang="en-US" sz="2000" dirty="0" err="1" smtClean="0">
                <a:solidFill>
                  <a:srgbClr val="0070C0"/>
                </a:solidFill>
              </a:rPr>
              <a:t>foodweb</a:t>
            </a:r>
            <a:r>
              <a:rPr lang="nl-BE" altLang="en-US" sz="2000" dirty="0" smtClean="0">
                <a:solidFill>
                  <a:srgbClr val="0070C0"/>
                </a:solidFill>
              </a:rPr>
              <a:t>’</a:t>
            </a:r>
            <a:endParaRPr lang="en-US" altLang="en-US" sz="2000" dirty="0">
              <a:solidFill>
                <a:srgbClr val="0070C0"/>
              </a:solidFill>
            </a:endParaRPr>
          </a:p>
        </p:txBody>
      </p:sp>
      <p:pic>
        <p:nvPicPr>
          <p:cNvPr id="14" name="Picture 8" descr="Fishing_down_the_food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790" y="1380744"/>
            <a:ext cx="7893988" cy="53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948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Overbevissing e.a.</a:t>
            </a:r>
            <a:endParaRPr lang="en-GB" altLang="en-US" sz="4000" b="1" dirty="0">
              <a:solidFill>
                <a:srgbClr val="0070C0"/>
              </a:solidFill>
            </a:endParaRPr>
          </a:p>
        </p:txBody>
      </p:sp>
      <p:sp>
        <p:nvSpPr>
          <p:cNvPr id="3" name="TextBox 6"/>
          <p:cNvSpPr txBox="1">
            <a:spLocks noChangeArrowheads="1"/>
          </p:cNvSpPr>
          <p:nvPr/>
        </p:nvSpPr>
        <p:spPr bwMode="auto">
          <a:xfrm>
            <a:off x="3887565" y="1511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 en wat het ons zegt over de N-cyclus</a:t>
            </a:r>
            <a:endParaRPr lang="en-US" altLang="en-US" sz="2000" dirty="0">
              <a:solidFill>
                <a:schemeClr val="bg1"/>
              </a:solidFill>
            </a:endParaRPr>
          </a:p>
        </p:txBody>
      </p:sp>
      <p:sp>
        <p:nvSpPr>
          <p:cNvPr id="6" name="Text Box 7"/>
          <p:cNvSpPr txBox="1">
            <a:spLocks noChangeArrowheads="1"/>
          </p:cNvSpPr>
          <p:nvPr/>
        </p:nvSpPr>
        <p:spPr bwMode="auto">
          <a:xfrm>
            <a:off x="250825" y="1268413"/>
            <a:ext cx="5927725" cy="36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a:solidFill>
                  <a:schemeClr val="bg1"/>
                </a:solidFill>
              </a:rPr>
              <a:t>Kwallen talrijker in Noordzee sinds halfweg 1980s</a:t>
            </a:r>
            <a:endParaRPr lang="en-GB" altLang="en-US">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sp>
        <p:nvSpPr>
          <p:cNvPr id="13" name="TextBox 6"/>
          <p:cNvSpPr txBox="1">
            <a:spLocks noChangeArrowheads="1"/>
          </p:cNvSpPr>
          <p:nvPr/>
        </p:nvSpPr>
        <p:spPr bwMode="auto">
          <a:xfrm>
            <a:off x="2756693" y="736050"/>
            <a:ext cx="37574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rgbClr val="0070C0"/>
                </a:solidFill>
              </a:rPr>
              <a:t>‘Zeemonsters’ uitgeschakeld…</a:t>
            </a:r>
            <a:endParaRPr lang="en-US" altLang="en-US" sz="2000" dirty="0">
              <a:solidFill>
                <a:srgbClr val="0070C0"/>
              </a:solidFill>
            </a:endParaRPr>
          </a:p>
        </p:txBody>
      </p:sp>
      <p:pic>
        <p:nvPicPr>
          <p:cNvPr id="9" name="Picture 8" descr="haai%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2" y="2827722"/>
            <a:ext cx="2973769" cy="372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165262" y="1412875"/>
            <a:ext cx="5094996"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sz="1400" dirty="0">
                <a:solidFill>
                  <a:schemeClr val="tx2"/>
                </a:solidFill>
              </a:rPr>
              <a:t>« Op het </a:t>
            </a:r>
            <a:r>
              <a:rPr lang="fr-BE" altLang="en-US" sz="1400" dirty="0" err="1">
                <a:solidFill>
                  <a:schemeClr val="tx2"/>
                </a:solidFill>
              </a:rPr>
              <a:t>eind</a:t>
            </a:r>
            <a:r>
              <a:rPr lang="fr-BE" altLang="en-US" sz="1400" dirty="0">
                <a:solidFill>
                  <a:schemeClr val="tx2"/>
                </a:solidFill>
              </a:rPr>
              <a:t> van </a:t>
            </a:r>
            <a:r>
              <a:rPr lang="fr-BE" altLang="en-US" sz="1400" dirty="0" smtClean="0">
                <a:solidFill>
                  <a:schemeClr val="tx2"/>
                </a:solidFill>
              </a:rPr>
              <a:t>18</a:t>
            </a:r>
            <a:r>
              <a:rPr lang="fr-BE" altLang="en-US" sz="1400" baseline="30000" dirty="0" smtClean="0">
                <a:solidFill>
                  <a:schemeClr val="tx2"/>
                </a:solidFill>
              </a:rPr>
              <a:t>de</a:t>
            </a:r>
            <a:r>
              <a:rPr lang="fr-BE" altLang="en-US" sz="1400" dirty="0" smtClean="0">
                <a:solidFill>
                  <a:schemeClr val="tx2"/>
                </a:solidFill>
              </a:rPr>
              <a:t> E </a:t>
            </a:r>
            <a:r>
              <a:rPr lang="fr-BE" altLang="en-US" sz="1400" dirty="0" err="1">
                <a:solidFill>
                  <a:schemeClr val="tx2"/>
                </a:solidFill>
              </a:rPr>
              <a:t>waren</a:t>
            </a:r>
            <a:r>
              <a:rPr lang="fr-BE" altLang="en-US" sz="1400" dirty="0">
                <a:solidFill>
                  <a:schemeClr val="tx2"/>
                </a:solidFill>
              </a:rPr>
              <a:t> </a:t>
            </a:r>
            <a:r>
              <a:rPr lang="fr-BE" altLang="en-US" sz="1400" dirty="0" err="1">
                <a:solidFill>
                  <a:schemeClr val="tx2"/>
                </a:solidFill>
              </a:rPr>
              <a:t>haring</a:t>
            </a:r>
            <a:r>
              <a:rPr lang="fr-BE" altLang="en-US" sz="1400" dirty="0">
                <a:solidFill>
                  <a:schemeClr val="tx2"/>
                </a:solidFill>
              </a:rPr>
              <a:t>-, </a:t>
            </a:r>
            <a:r>
              <a:rPr lang="fr-BE" altLang="en-US" sz="1400" dirty="0" err="1">
                <a:solidFill>
                  <a:schemeClr val="tx2"/>
                </a:solidFill>
              </a:rPr>
              <a:t>blauwe</a:t>
            </a:r>
            <a:r>
              <a:rPr lang="fr-BE" altLang="en-US" sz="1400" dirty="0">
                <a:solidFill>
                  <a:schemeClr val="tx2"/>
                </a:solidFill>
              </a:rPr>
              <a:t>-, </a:t>
            </a:r>
            <a:r>
              <a:rPr lang="fr-BE" altLang="en-US" sz="1400" dirty="0" err="1">
                <a:solidFill>
                  <a:schemeClr val="tx2"/>
                </a:solidFill>
              </a:rPr>
              <a:t>mako</a:t>
            </a:r>
            <a:r>
              <a:rPr lang="fr-BE" altLang="en-US" sz="1400" dirty="0">
                <a:solidFill>
                  <a:schemeClr val="tx2"/>
                </a:solidFill>
              </a:rPr>
              <a:t>- en </a:t>
            </a:r>
            <a:r>
              <a:rPr lang="fr-BE" altLang="en-US" sz="1400" dirty="0" err="1">
                <a:solidFill>
                  <a:schemeClr val="tx2"/>
                </a:solidFill>
              </a:rPr>
              <a:t>vos</a:t>
            </a:r>
            <a:r>
              <a:rPr lang="fr-BE" altLang="en-US" sz="1400" b="1" dirty="0" err="1">
                <a:solidFill>
                  <a:schemeClr val="tx2"/>
                </a:solidFill>
              </a:rPr>
              <a:t>HAAIEN</a:t>
            </a:r>
            <a:r>
              <a:rPr lang="fr-BE" altLang="en-US" sz="1400" dirty="0">
                <a:solidFill>
                  <a:schemeClr val="tx2"/>
                </a:solidFill>
              </a:rPr>
              <a:t> </a:t>
            </a:r>
            <a:r>
              <a:rPr lang="fr-BE" altLang="en-US" sz="1400" dirty="0" err="1">
                <a:solidFill>
                  <a:schemeClr val="tx2"/>
                </a:solidFill>
              </a:rPr>
              <a:t>algemeen</a:t>
            </a:r>
            <a:r>
              <a:rPr lang="fr-BE" altLang="en-US" sz="1400" dirty="0">
                <a:solidFill>
                  <a:schemeClr val="tx2"/>
                </a:solidFill>
              </a:rPr>
              <a:t> in </a:t>
            </a:r>
            <a:r>
              <a:rPr lang="fr-BE" altLang="en-US" sz="1400" dirty="0" err="1">
                <a:solidFill>
                  <a:schemeClr val="tx2"/>
                </a:solidFill>
              </a:rPr>
              <a:t>Europese</a:t>
            </a:r>
            <a:r>
              <a:rPr lang="fr-BE" altLang="en-US" sz="1400" dirty="0">
                <a:solidFill>
                  <a:schemeClr val="tx2"/>
                </a:solidFill>
              </a:rPr>
              <a:t> </a:t>
            </a:r>
            <a:r>
              <a:rPr lang="fr-BE" altLang="en-US" sz="1400" dirty="0" err="1">
                <a:solidFill>
                  <a:schemeClr val="tx2"/>
                </a:solidFill>
              </a:rPr>
              <a:t>zeeën</a:t>
            </a:r>
            <a:r>
              <a:rPr lang="fr-BE" altLang="en-US" sz="1400" dirty="0">
                <a:solidFill>
                  <a:schemeClr val="tx2"/>
                </a:solidFill>
              </a:rPr>
              <a:t>. </a:t>
            </a:r>
            <a:r>
              <a:rPr lang="fr-BE" altLang="en-US" sz="1400" dirty="0" err="1">
                <a:solidFill>
                  <a:schemeClr val="tx2"/>
                </a:solidFill>
              </a:rPr>
              <a:t>Af</a:t>
            </a:r>
            <a:r>
              <a:rPr lang="fr-BE" altLang="en-US" sz="1400" dirty="0">
                <a:solidFill>
                  <a:schemeClr val="tx2"/>
                </a:solidFill>
              </a:rPr>
              <a:t> en </a:t>
            </a:r>
            <a:r>
              <a:rPr lang="fr-BE" altLang="en-US" sz="1400" dirty="0" err="1">
                <a:solidFill>
                  <a:schemeClr val="tx2"/>
                </a:solidFill>
              </a:rPr>
              <a:t>toe</a:t>
            </a:r>
            <a:r>
              <a:rPr lang="fr-BE" altLang="en-US" sz="1400" dirty="0">
                <a:solidFill>
                  <a:schemeClr val="tx2"/>
                </a:solidFill>
              </a:rPr>
              <a:t> </a:t>
            </a:r>
            <a:r>
              <a:rPr lang="fr-BE" altLang="en-US" sz="1400" dirty="0" err="1">
                <a:solidFill>
                  <a:schemeClr val="tx2"/>
                </a:solidFill>
              </a:rPr>
              <a:t>kregen</a:t>
            </a:r>
            <a:r>
              <a:rPr lang="fr-BE" altLang="en-US" sz="1400" dirty="0">
                <a:solidFill>
                  <a:schemeClr val="tx2"/>
                </a:solidFill>
              </a:rPr>
              <a:t> </a:t>
            </a:r>
            <a:r>
              <a:rPr lang="fr-BE" altLang="en-US" sz="1400" dirty="0" err="1">
                <a:solidFill>
                  <a:schemeClr val="tx2"/>
                </a:solidFill>
              </a:rPr>
              <a:t>ze</a:t>
            </a:r>
            <a:r>
              <a:rPr lang="fr-BE" altLang="en-US" sz="1400" dirty="0">
                <a:solidFill>
                  <a:schemeClr val="tx2"/>
                </a:solidFill>
              </a:rPr>
              <a:t> het </a:t>
            </a:r>
            <a:r>
              <a:rPr lang="fr-BE" altLang="en-US" sz="1400" dirty="0" err="1">
                <a:solidFill>
                  <a:schemeClr val="tx2"/>
                </a:solidFill>
              </a:rPr>
              <a:t>gezelschap</a:t>
            </a:r>
            <a:r>
              <a:rPr lang="fr-BE" altLang="en-US" sz="1400" dirty="0">
                <a:solidFill>
                  <a:schemeClr val="tx2"/>
                </a:solidFill>
              </a:rPr>
              <a:t> van </a:t>
            </a:r>
            <a:r>
              <a:rPr lang="fr-BE" altLang="en-US" sz="1400" dirty="0" err="1">
                <a:solidFill>
                  <a:schemeClr val="tx2"/>
                </a:solidFill>
              </a:rPr>
              <a:t>grote</a:t>
            </a:r>
            <a:r>
              <a:rPr lang="fr-BE" altLang="en-US" sz="1400" dirty="0">
                <a:solidFill>
                  <a:schemeClr val="tx2"/>
                </a:solidFill>
              </a:rPr>
              <a:t> </a:t>
            </a:r>
            <a:r>
              <a:rPr lang="fr-BE" altLang="en-US" sz="1400" dirty="0" err="1">
                <a:solidFill>
                  <a:schemeClr val="tx2"/>
                </a:solidFill>
              </a:rPr>
              <a:t>witte</a:t>
            </a:r>
            <a:r>
              <a:rPr lang="fr-BE" altLang="en-US" sz="1400" dirty="0">
                <a:solidFill>
                  <a:schemeClr val="tx2"/>
                </a:solidFill>
              </a:rPr>
              <a:t> </a:t>
            </a:r>
            <a:r>
              <a:rPr lang="fr-BE" altLang="en-US" sz="1400" dirty="0" err="1">
                <a:solidFill>
                  <a:schemeClr val="tx2"/>
                </a:solidFill>
              </a:rPr>
              <a:t>haaien</a:t>
            </a:r>
            <a:r>
              <a:rPr lang="fr-BE" altLang="en-US" sz="1400" dirty="0">
                <a:solidFill>
                  <a:schemeClr val="tx2"/>
                </a:solidFill>
              </a:rPr>
              <a:t> (</a:t>
            </a:r>
            <a:r>
              <a:rPr lang="fr-BE" altLang="en-US" sz="1400" dirty="0" err="1">
                <a:solidFill>
                  <a:schemeClr val="tx2"/>
                </a:solidFill>
              </a:rPr>
              <a:t>tot</a:t>
            </a:r>
            <a:r>
              <a:rPr lang="fr-BE" altLang="en-US" sz="1400" dirty="0">
                <a:solidFill>
                  <a:schemeClr val="tx2"/>
                </a:solidFill>
              </a:rPr>
              <a:t> 8-9 m </a:t>
            </a:r>
            <a:r>
              <a:rPr lang="fr-BE" altLang="en-US" sz="1400" dirty="0" err="1">
                <a:solidFill>
                  <a:schemeClr val="tx2"/>
                </a:solidFill>
              </a:rPr>
              <a:t>lengte</a:t>
            </a:r>
            <a:r>
              <a:rPr lang="fr-BE" altLang="en-US" sz="1400" dirty="0">
                <a:solidFill>
                  <a:schemeClr val="tx2"/>
                </a:solidFill>
              </a:rPr>
              <a:t>) » </a:t>
            </a:r>
          </a:p>
          <a:p>
            <a:pPr algn="ctr" eaLnBrk="1" hangingPunct="1"/>
            <a:endParaRPr lang="fr-BE" altLang="en-US" sz="1400" dirty="0">
              <a:solidFill>
                <a:schemeClr val="tx2"/>
              </a:solidFill>
            </a:endParaRPr>
          </a:p>
          <a:p>
            <a:pPr algn="ctr" eaLnBrk="1" hangingPunct="1"/>
            <a:r>
              <a:rPr lang="fr-BE" altLang="en-US" sz="1400" i="1" dirty="0" smtClean="0">
                <a:solidFill>
                  <a:schemeClr val="tx2"/>
                </a:solidFill>
              </a:rPr>
              <a:t>(‘</a:t>
            </a:r>
            <a:r>
              <a:rPr lang="fr-BE" altLang="en-US" sz="1400" i="1" dirty="0">
                <a:solidFill>
                  <a:schemeClr val="tx2"/>
                </a:solidFill>
              </a:rPr>
              <a:t>The </a:t>
            </a:r>
            <a:r>
              <a:rPr lang="fr-BE" altLang="en-US" sz="1400" i="1" dirty="0" err="1">
                <a:solidFill>
                  <a:schemeClr val="tx2"/>
                </a:solidFill>
              </a:rPr>
              <a:t>Unnatural</a:t>
            </a:r>
            <a:r>
              <a:rPr lang="fr-BE" altLang="en-US" sz="1400" i="1" dirty="0">
                <a:solidFill>
                  <a:schemeClr val="tx2"/>
                </a:solidFill>
              </a:rPr>
              <a:t> </a:t>
            </a:r>
            <a:r>
              <a:rPr lang="fr-BE" altLang="en-US" sz="1400" i="1" dirty="0" err="1">
                <a:solidFill>
                  <a:schemeClr val="tx2"/>
                </a:solidFill>
              </a:rPr>
              <a:t>History</a:t>
            </a:r>
            <a:r>
              <a:rPr lang="fr-BE" altLang="en-US" sz="1400" i="1" dirty="0">
                <a:solidFill>
                  <a:schemeClr val="tx2"/>
                </a:solidFill>
              </a:rPr>
              <a:t> of the </a:t>
            </a:r>
            <a:r>
              <a:rPr lang="fr-BE" altLang="en-US" sz="1400" i="1" dirty="0" err="1">
                <a:solidFill>
                  <a:schemeClr val="tx2"/>
                </a:solidFill>
              </a:rPr>
              <a:t>Sea</a:t>
            </a:r>
            <a:r>
              <a:rPr lang="fr-BE" altLang="en-US" sz="1400" i="1" dirty="0">
                <a:solidFill>
                  <a:schemeClr val="tx2"/>
                </a:solidFill>
              </a:rPr>
              <a:t>’) </a:t>
            </a:r>
          </a:p>
        </p:txBody>
      </p:sp>
      <p:sp>
        <p:nvSpPr>
          <p:cNvPr id="12" name="Text Box 9"/>
          <p:cNvSpPr txBox="1">
            <a:spLocks noChangeArrowheads="1"/>
          </p:cNvSpPr>
          <p:nvPr/>
        </p:nvSpPr>
        <p:spPr bwMode="auto">
          <a:xfrm>
            <a:off x="4089782" y="4517788"/>
            <a:ext cx="493579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sz="1400" dirty="0">
                <a:solidFill>
                  <a:schemeClr val="tx2"/>
                </a:solidFill>
              </a:rPr>
              <a:t>« In de 1920’s </a:t>
            </a:r>
            <a:r>
              <a:rPr lang="fr-BE" altLang="en-US" sz="1400" dirty="0" err="1">
                <a:solidFill>
                  <a:schemeClr val="tx2"/>
                </a:solidFill>
              </a:rPr>
              <a:t>werd</a:t>
            </a:r>
            <a:r>
              <a:rPr lang="fr-BE" altLang="en-US" sz="1400" dirty="0">
                <a:solidFill>
                  <a:schemeClr val="tx2"/>
                </a:solidFill>
              </a:rPr>
              <a:t> </a:t>
            </a:r>
            <a:r>
              <a:rPr lang="fr-BE" altLang="en-US" sz="1400" b="1" dirty="0">
                <a:solidFill>
                  <a:schemeClr val="tx2"/>
                </a:solidFill>
              </a:rPr>
              <a:t>BLAUWVINTONIJN</a:t>
            </a:r>
            <a:r>
              <a:rPr lang="fr-BE" altLang="en-US" sz="1400" dirty="0">
                <a:solidFill>
                  <a:schemeClr val="tx2"/>
                </a:solidFill>
              </a:rPr>
              <a:t> </a:t>
            </a:r>
            <a:r>
              <a:rPr lang="fr-BE" altLang="en-US" sz="1400" dirty="0" err="1">
                <a:solidFill>
                  <a:schemeClr val="tx2"/>
                </a:solidFill>
              </a:rPr>
              <a:t>nog</a:t>
            </a:r>
            <a:r>
              <a:rPr lang="fr-BE" altLang="en-US" sz="1400" dirty="0">
                <a:solidFill>
                  <a:schemeClr val="tx2"/>
                </a:solidFill>
              </a:rPr>
              <a:t> </a:t>
            </a:r>
            <a:r>
              <a:rPr lang="fr-BE" altLang="en-US" sz="1400" dirty="0" err="1">
                <a:solidFill>
                  <a:schemeClr val="tx2"/>
                </a:solidFill>
              </a:rPr>
              <a:t>als</a:t>
            </a:r>
            <a:r>
              <a:rPr lang="fr-BE" altLang="en-US" sz="1400" dirty="0">
                <a:solidFill>
                  <a:schemeClr val="tx2"/>
                </a:solidFill>
              </a:rPr>
              <a:t> </a:t>
            </a:r>
            <a:r>
              <a:rPr lang="fr-BE" altLang="en-US" sz="1400" dirty="0" err="1">
                <a:solidFill>
                  <a:schemeClr val="tx2"/>
                </a:solidFill>
              </a:rPr>
              <a:t>schadelijk</a:t>
            </a:r>
            <a:r>
              <a:rPr lang="fr-BE" altLang="en-US" sz="1400" dirty="0">
                <a:solidFill>
                  <a:schemeClr val="tx2"/>
                </a:solidFill>
              </a:rPr>
              <a:t> </a:t>
            </a:r>
            <a:r>
              <a:rPr lang="fr-BE" altLang="en-US" sz="1400" dirty="0" err="1">
                <a:solidFill>
                  <a:schemeClr val="tx2"/>
                </a:solidFill>
              </a:rPr>
              <a:t>aanzien</a:t>
            </a:r>
            <a:r>
              <a:rPr lang="fr-BE" altLang="en-US" sz="1400" dirty="0">
                <a:solidFill>
                  <a:schemeClr val="tx2"/>
                </a:solidFill>
              </a:rPr>
              <a:t> voor de </a:t>
            </a:r>
            <a:r>
              <a:rPr lang="fr-BE" altLang="en-US" sz="1400" dirty="0" err="1">
                <a:solidFill>
                  <a:schemeClr val="tx2"/>
                </a:solidFill>
              </a:rPr>
              <a:t>haringvisserij</a:t>
            </a:r>
            <a:r>
              <a:rPr lang="fr-BE" altLang="en-US" sz="1400" dirty="0">
                <a:solidFill>
                  <a:schemeClr val="tx2"/>
                </a:solidFill>
              </a:rPr>
              <a:t> in het Kattegat </a:t>
            </a:r>
            <a:r>
              <a:rPr lang="fr-BE" altLang="en-US" sz="1400" dirty="0" err="1">
                <a:solidFill>
                  <a:schemeClr val="tx2"/>
                </a:solidFill>
              </a:rPr>
              <a:t>omdat</a:t>
            </a:r>
            <a:r>
              <a:rPr lang="fr-BE" altLang="en-US" sz="1400" dirty="0">
                <a:solidFill>
                  <a:schemeClr val="tx2"/>
                </a:solidFill>
              </a:rPr>
              <a:t> </a:t>
            </a:r>
            <a:r>
              <a:rPr lang="fr-BE" altLang="en-US" sz="1400" dirty="0" err="1">
                <a:solidFill>
                  <a:schemeClr val="tx2"/>
                </a:solidFill>
              </a:rPr>
              <a:t>ze</a:t>
            </a:r>
            <a:r>
              <a:rPr lang="fr-BE" altLang="en-US" sz="1400" dirty="0">
                <a:solidFill>
                  <a:schemeClr val="tx2"/>
                </a:solidFill>
              </a:rPr>
              <a:t> </a:t>
            </a:r>
            <a:r>
              <a:rPr lang="fr-BE" altLang="en-US" sz="1400" dirty="0" err="1">
                <a:solidFill>
                  <a:schemeClr val="tx2"/>
                </a:solidFill>
              </a:rPr>
              <a:t>netten</a:t>
            </a:r>
            <a:r>
              <a:rPr lang="fr-BE" altLang="en-US" sz="1400" dirty="0">
                <a:solidFill>
                  <a:schemeClr val="tx2"/>
                </a:solidFill>
              </a:rPr>
              <a:t> </a:t>
            </a:r>
            <a:r>
              <a:rPr lang="fr-BE" altLang="en-US" sz="1400" dirty="0" err="1">
                <a:solidFill>
                  <a:schemeClr val="tx2"/>
                </a:solidFill>
              </a:rPr>
              <a:t>vernielden</a:t>
            </a:r>
            <a:r>
              <a:rPr lang="fr-BE" altLang="en-US" sz="1400" dirty="0">
                <a:solidFill>
                  <a:schemeClr val="tx2"/>
                </a:solidFill>
              </a:rPr>
              <a:t>. </a:t>
            </a:r>
            <a:r>
              <a:rPr lang="fr-BE" altLang="en-US" sz="1400" dirty="0" err="1">
                <a:solidFill>
                  <a:schemeClr val="tx2"/>
                </a:solidFill>
              </a:rPr>
              <a:t>Aan</a:t>
            </a:r>
            <a:r>
              <a:rPr lang="fr-BE" altLang="en-US" sz="1400" dirty="0">
                <a:solidFill>
                  <a:schemeClr val="tx2"/>
                </a:solidFill>
              </a:rPr>
              <a:t> de NO-</a:t>
            </a:r>
            <a:r>
              <a:rPr lang="fr-BE" altLang="en-US" sz="1400" dirty="0" err="1">
                <a:solidFill>
                  <a:schemeClr val="tx2"/>
                </a:solidFill>
              </a:rPr>
              <a:t>Engelse</a:t>
            </a:r>
            <a:r>
              <a:rPr lang="fr-BE" altLang="en-US" sz="1400" dirty="0">
                <a:solidFill>
                  <a:schemeClr val="tx2"/>
                </a:solidFill>
              </a:rPr>
              <a:t> </a:t>
            </a:r>
            <a:r>
              <a:rPr lang="fr-BE" altLang="en-US" sz="1400" dirty="0" err="1">
                <a:solidFill>
                  <a:schemeClr val="tx2"/>
                </a:solidFill>
              </a:rPr>
              <a:t>kust</a:t>
            </a:r>
            <a:r>
              <a:rPr lang="fr-BE" altLang="en-US" sz="1400" dirty="0">
                <a:solidFill>
                  <a:schemeClr val="tx2"/>
                </a:solidFill>
              </a:rPr>
              <a:t> </a:t>
            </a:r>
            <a:r>
              <a:rPr lang="fr-BE" altLang="en-US" sz="1400" dirty="0" err="1">
                <a:solidFill>
                  <a:schemeClr val="tx2"/>
                </a:solidFill>
              </a:rPr>
              <a:t>trokken</a:t>
            </a:r>
            <a:r>
              <a:rPr lang="fr-BE" altLang="en-US" sz="1400" dirty="0">
                <a:solidFill>
                  <a:schemeClr val="tx2"/>
                </a:solidFill>
              </a:rPr>
              <a:t> hun </a:t>
            </a:r>
            <a:r>
              <a:rPr lang="fr-BE" altLang="en-US" sz="1400" dirty="0" err="1" smtClean="0">
                <a:solidFill>
                  <a:schemeClr val="tx2"/>
                </a:solidFill>
              </a:rPr>
              <a:t>aantallen</a:t>
            </a:r>
            <a:r>
              <a:rPr lang="fr-BE" altLang="en-US" sz="1400" dirty="0" smtClean="0">
                <a:solidFill>
                  <a:schemeClr val="tx2"/>
                </a:solidFill>
              </a:rPr>
              <a:t>/</a:t>
            </a:r>
            <a:r>
              <a:rPr lang="fr-BE" altLang="en-US" sz="1400" dirty="0" err="1" smtClean="0">
                <a:solidFill>
                  <a:schemeClr val="tx2"/>
                </a:solidFill>
              </a:rPr>
              <a:t>grootte</a:t>
            </a:r>
            <a:r>
              <a:rPr lang="fr-BE" altLang="en-US" sz="1400" dirty="0" smtClean="0">
                <a:solidFill>
                  <a:schemeClr val="tx2"/>
                </a:solidFill>
              </a:rPr>
              <a:t> </a:t>
            </a:r>
            <a:r>
              <a:rPr lang="fr-BE" altLang="en-US" sz="1400" dirty="0">
                <a:solidFill>
                  <a:schemeClr val="tx2"/>
                </a:solidFill>
              </a:rPr>
              <a:t>(max. 387 kg!!) in de 1930’s </a:t>
            </a:r>
            <a:r>
              <a:rPr lang="fr-BE" altLang="en-US" sz="1400" dirty="0" err="1">
                <a:solidFill>
                  <a:schemeClr val="tx2"/>
                </a:solidFill>
              </a:rPr>
              <a:t>sportvissers</a:t>
            </a:r>
            <a:r>
              <a:rPr lang="fr-BE" altLang="en-US" sz="1400" dirty="0">
                <a:solidFill>
                  <a:schemeClr val="tx2"/>
                </a:solidFill>
              </a:rPr>
              <a:t> </a:t>
            </a:r>
            <a:r>
              <a:rPr lang="fr-BE" altLang="en-US" sz="1400" dirty="0" err="1">
                <a:solidFill>
                  <a:schemeClr val="tx2"/>
                </a:solidFill>
              </a:rPr>
              <a:t>aan</a:t>
            </a:r>
            <a:r>
              <a:rPr lang="fr-BE" altLang="en-US" sz="1400" dirty="0">
                <a:solidFill>
                  <a:schemeClr val="tx2"/>
                </a:solidFill>
              </a:rPr>
              <a:t>. </a:t>
            </a:r>
            <a:r>
              <a:rPr lang="fr-BE" altLang="en-US" sz="1400" dirty="0" err="1">
                <a:solidFill>
                  <a:schemeClr val="tx2"/>
                </a:solidFill>
              </a:rPr>
              <a:t>Vandaag</a:t>
            </a:r>
            <a:r>
              <a:rPr lang="fr-BE" altLang="en-US" sz="1400" dirty="0">
                <a:solidFill>
                  <a:schemeClr val="tx2"/>
                </a:solidFill>
              </a:rPr>
              <a:t> </a:t>
            </a:r>
            <a:r>
              <a:rPr lang="fr-BE" altLang="en-US" sz="1400" dirty="0" err="1">
                <a:solidFill>
                  <a:schemeClr val="tx2"/>
                </a:solidFill>
              </a:rPr>
              <a:t>is</a:t>
            </a:r>
            <a:r>
              <a:rPr lang="fr-BE" altLang="en-US" sz="1400" dirty="0">
                <a:solidFill>
                  <a:schemeClr val="tx2"/>
                </a:solidFill>
              </a:rPr>
              <a:t> het </a:t>
            </a:r>
            <a:r>
              <a:rPr lang="fr-BE" altLang="en-US" sz="1400" dirty="0" err="1">
                <a:solidFill>
                  <a:schemeClr val="tx2"/>
                </a:solidFill>
              </a:rPr>
              <a:t>Noordzeewater</a:t>
            </a:r>
            <a:r>
              <a:rPr lang="fr-BE" altLang="en-US" sz="1400" dirty="0">
                <a:solidFill>
                  <a:schemeClr val="tx2"/>
                </a:solidFill>
              </a:rPr>
              <a:t> </a:t>
            </a:r>
            <a:r>
              <a:rPr lang="fr-BE" altLang="en-US" sz="1400" dirty="0" err="1">
                <a:solidFill>
                  <a:schemeClr val="tx2"/>
                </a:solidFill>
              </a:rPr>
              <a:t>terug</a:t>
            </a:r>
            <a:r>
              <a:rPr lang="fr-BE" altLang="en-US" sz="1400" dirty="0">
                <a:solidFill>
                  <a:schemeClr val="tx2"/>
                </a:solidFill>
              </a:rPr>
              <a:t> warm </a:t>
            </a:r>
            <a:r>
              <a:rPr lang="fr-BE" altLang="en-US" sz="1400" dirty="0" err="1">
                <a:solidFill>
                  <a:schemeClr val="tx2"/>
                </a:solidFill>
              </a:rPr>
              <a:t>genoeg</a:t>
            </a:r>
            <a:r>
              <a:rPr lang="fr-BE" altLang="en-US" sz="1400" dirty="0">
                <a:solidFill>
                  <a:schemeClr val="tx2"/>
                </a:solidFill>
              </a:rPr>
              <a:t> </a:t>
            </a:r>
            <a:r>
              <a:rPr lang="fr-BE" altLang="en-US" sz="1400" dirty="0" err="1">
                <a:solidFill>
                  <a:schemeClr val="tx2"/>
                </a:solidFill>
              </a:rPr>
              <a:t>opdat</a:t>
            </a:r>
            <a:r>
              <a:rPr lang="fr-BE" altLang="en-US" sz="1400" dirty="0">
                <a:solidFill>
                  <a:schemeClr val="tx2"/>
                </a:solidFill>
              </a:rPr>
              <a:t> de </a:t>
            </a:r>
            <a:r>
              <a:rPr lang="fr-BE" altLang="en-US" sz="1400" dirty="0" err="1">
                <a:solidFill>
                  <a:schemeClr val="tx2"/>
                </a:solidFill>
              </a:rPr>
              <a:t>blauwvin</a:t>
            </a:r>
            <a:r>
              <a:rPr lang="fr-BE" altLang="en-US" sz="1400" dirty="0">
                <a:solidFill>
                  <a:schemeClr val="tx2"/>
                </a:solidFill>
              </a:rPr>
              <a:t> het zou </a:t>
            </a:r>
            <a:r>
              <a:rPr lang="fr-BE" altLang="en-US" sz="1400" dirty="0" err="1">
                <a:solidFill>
                  <a:schemeClr val="tx2"/>
                </a:solidFill>
              </a:rPr>
              <a:t>bezoeken</a:t>
            </a:r>
            <a:r>
              <a:rPr lang="fr-BE" altLang="en-US" sz="1400" dirty="0">
                <a:solidFill>
                  <a:schemeClr val="tx2"/>
                </a:solidFill>
              </a:rPr>
              <a:t>, </a:t>
            </a:r>
            <a:r>
              <a:rPr lang="fr-BE" altLang="en-US" sz="1400" dirty="0" err="1">
                <a:solidFill>
                  <a:schemeClr val="tx2"/>
                </a:solidFill>
              </a:rPr>
              <a:t>alleen</a:t>
            </a:r>
            <a:r>
              <a:rPr lang="fr-BE" altLang="en-US" sz="1400" dirty="0">
                <a:solidFill>
                  <a:schemeClr val="tx2"/>
                </a:solidFill>
              </a:rPr>
              <a:t> </a:t>
            </a:r>
            <a:r>
              <a:rPr lang="fr-BE" altLang="en-US" sz="1400" dirty="0" err="1">
                <a:solidFill>
                  <a:schemeClr val="tx2"/>
                </a:solidFill>
              </a:rPr>
              <a:t>zijn</a:t>
            </a:r>
            <a:r>
              <a:rPr lang="fr-BE" altLang="en-US" sz="1400" dirty="0">
                <a:solidFill>
                  <a:schemeClr val="tx2"/>
                </a:solidFill>
              </a:rPr>
              <a:t> er </a:t>
            </a:r>
            <a:r>
              <a:rPr lang="fr-BE" altLang="en-US" sz="1400" dirty="0" err="1">
                <a:solidFill>
                  <a:schemeClr val="tx2"/>
                </a:solidFill>
              </a:rPr>
              <a:t>zo</a:t>
            </a:r>
            <a:r>
              <a:rPr lang="fr-BE" altLang="en-US" sz="1400" dirty="0">
                <a:solidFill>
                  <a:schemeClr val="tx2"/>
                </a:solidFill>
              </a:rPr>
              <a:t> </a:t>
            </a:r>
            <a:r>
              <a:rPr lang="fr-BE" altLang="en-US" sz="1400" dirty="0" err="1">
                <a:solidFill>
                  <a:schemeClr val="tx2"/>
                </a:solidFill>
              </a:rPr>
              <a:t>weinig</a:t>
            </a:r>
            <a:r>
              <a:rPr lang="fr-BE" altLang="en-US" sz="1400" dirty="0">
                <a:solidFill>
                  <a:schemeClr val="tx2"/>
                </a:solidFill>
              </a:rPr>
              <a:t> </a:t>
            </a:r>
            <a:r>
              <a:rPr lang="fr-BE" altLang="en-US" sz="1400" dirty="0" err="1" smtClean="0">
                <a:solidFill>
                  <a:schemeClr val="tx2"/>
                </a:solidFill>
              </a:rPr>
              <a:t>dat</a:t>
            </a:r>
            <a:r>
              <a:rPr lang="fr-BE" altLang="en-US" sz="1400" dirty="0" smtClean="0">
                <a:solidFill>
                  <a:schemeClr val="tx2"/>
                </a:solidFill>
              </a:rPr>
              <a:t> </a:t>
            </a:r>
            <a:r>
              <a:rPr lang="fr-BE" altLang="en-US" sz="1400" dirty="0" err="1">
                <a:solidFill>
                  <a:schemeClr val="tx2"/>
                </a:solidFill>
              </a:rPr>
              <a:t>ze</a:t>
            </a:r>
            <a:r>
              <a:rPr lang="fr-BE" altLang="en-US" sz="1400" dirty="0">
                <a:solidFill>
                  <a:schemeClr val="tx2"/>
                </a:solidFill>
              </a:rPr>
              <a:t> niet </a:t>
            </a:r>
            <a:r>
              <a:rPr lang="fr-BE" altLang="en-US" sz="1400" dirty="0" err="1">
                <a:solidFill>
                  <a:schemeClr val="tx2"/>
                </a:solidFill>
              </a:rPr>
              <a:t>meer</a:t>
            </a:r>
            <a:r>
              <a:rPr lang="fr-BE" altLang="en-US" sz="1400" dirty="0">
                <a:solidFill>
                  <a:schemeClr val="tx2"/>
                </a:solidFill>
              </a:rPr>
              <a:t> </a:t>
            </a:r>
            <a:r>
              <a:rPr lang="fr-BE" altLang="en-US" sz="1400" dirty="0" err="1">
                <a:solidFill>
                  <a:schemeClr val="tx2"/>
                </a:solidFill>
              </a:rPr>
              <a:t>zo</a:t>
            </a:r>
            <a:r>
              <a:rPr lang="fr-BE" altLang="en-US" sz="1400" dirty="0">
                <a:solidFill>
                  <a:schemeClr val="tx2"/>
                </a:solidFill>
              </a:rPr>
              <a:t> </a:t>
            </a:r>
            <a:r>
              <a:rPr lang="fr-BE" altLang="en-US" sz="1400" dirty="0" err="1">
                <a:solidFill>
                  <a:schemeClr val="tx2"/>
                </a:solidFill>
              </a:rPr>
              <a:t>noordelijk</a:t>
            </a:r>
            <a:r>
              <a:rPr lang="fr-BE" altLang="en-US" sz="1400" dirty="0">
                <a:solidFill>
                  <a:schemeClr val="tx2"/>
                </a:solidFill>
              </a:rPr>
              <a:t> </a:t>
            </a:r>
            <a:r>
              <a:rPr lang="fr-BE" altLang="en-US" sz="1400" dirty="0" err="1">
                <a:solidFill>
                  <a:schemeClr val="tx2"/>
                </a:solidFill>
              </a:rPr>
              <a:t>geraken</a:t>
            </a:r>
            <a:r>
              <a:rPr lang="fr-BE" altLang="en-US" sz="1400" dirty="0">
                <a:solidFill>
                  <a:schemeClr val="tx2"/>
                </a:solidFill>
              </a:rPr>
              <a:t> »</a:t>
            </a:r>
          </a:p>
          <a:p>
            <a:pPr algn="ctr" eaLnBrk="1" hangingPunct="1"/>
            <a:endParaRPr lang="fr-BE" altLang="en-US" sz="1400" dirty="0">
              <a:solidFill>
                <a:schemeClr val="tx2"/>
              </a:solidFill>
            </a:endParaRPr>
          </a:p>
          <a:p>
            <a:pPr algn="ctr" eaLnBrk="1" hangingPunct="1"/>
            <a:r>
              <a:rPr lang="fr-BE" altLang="en-US" sz="1400" i="1" dirty="0" smtClean="0">
                <a:solidFill>
                  <a:schemeClr val="tx2"/>
                </a:solidFill>
              </a:rPr>
              <a:t>(‘The </a:t>
            </a:r>
            <a:r>
              <a:rPr lang="fr-BE" altLang="en-US" sz="1400" i="1" dirty="0" err="1">
                <a:solidFill>
                  <a:schemeClr val="tx2"/>
                </a:solidFill>
              </a:rPr>
              <a:t>Unnatural</a:t>
            </a:r>
            <a:r>
              <a:rPr lang="fr-BE" altLang="en-US" sz="1400" i="1" dirty="0">
                <a:solidFill>
                  <a:schemeClr val="tx2"/>
                </a:solidFill>
              </a:rPr>
              <a:t> </a:t>
            </a:r>
            <a:r>
              <a:rPr lang="fr-BE" altLang="en-US" sz="1400" i="1" dirty="0" err="1">
                <a:solidFill>
                  <a:schemeClr val="tx2"/>
                </a:solidFill>
              </a:rPr>
              <a:t>History</a:t>
            </a:r>
            <a:r>
              <a:rPr lang="fr-BE" altLang="en-US" sz="1400" i="1" dirty="0">
                <a:solidFill>
                  <a:schemeClr val="tx2"/>
                </a:solidFill>
              </a:rPr>
              <a:t> of the </a:t>
            </a:r>
            <a:r>
              <a:rPr lang="fr-BE" altLang="en-US" sz="1400" i="1" dirty="0" err="1">
                <a:solidFill>
                  <a:schemeClr val="tx2"/>
                </a:solidFill>
              </a:rPr>
              <a:t>Sea</a:t>
            </a:r>
            <a:r>
              <a:rPr lang="fr-BE" altLang="en-US" sz="1400" i="1" dirty="0">
                <a:solidFill>
                  <a:schemeClr val="tx2"/>
                </a:solidFill>
              </a:rPr>
              <a:t>’ </a:t>
            </a:r>
            <a:r>
              <a:rPr lang="fr-BE" altLang="en-US" sz="1400" i="1" dirty="0" smtClean="0">
                <a:solidFill>
                  <a:schemeClr val="tx2"/>
                </a:solidFill>
              </a:rPr>
              <a:t>(</a:t>
            </a:r>
            <a:r>
              <a:rPr lang="fr-BE" altLang="en-US" sz="1400" i="1" dirty="0" err="1">
                <a:solidFill>
                  <a:schemeClr val="tx2"/>
                </a:solidFill>
              </a:rPr>
              <a:t>Callum</a:t>
            </a:r>
            <a:r>
              <a:rPr lang="fr-BE" altLang="en-US" sz="1400" i="1" dirty="0">
                <a:solidFill>
                  <a:schemeClr val="tx2"/>
                </a:solidFill>
              </a:rPr>
              <a:t> Roberts))</a:t>
            </a:r>
            <a:endParaRPr lang="en-GB" altLang="en-US" sz="1400" i="1" dirty="0">
              <a:solidFill>
                <a:schemeClr val="tx2"/>
              </a:solidFill>
            </a:endParaRPr>
          </a:p>
        </p:txBody>
      </p:sp>
      <p:pic>
        <p:nvPicPr>
          <p:cNvPr id="15" name="Picture 12" descr="bluefin-tuna_chris-p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045" y="1337711"/>
            <a:ext cx="3190709" cy="30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152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Overbevissing e.a.</a:t>
            </a:r>
            <a:endParaRPr lang="en-GB" altLang="en-US" sz="4000" b="1" dirty="0">
              <a:solidFill>
                <a:srgbClr val="0070C0"/>
              </a:solidFill>
            </a:endParaRPr>
          </a:p>
        </p:txBody>
      </p:sp>
      <p:sp>
        <p:nvSpPr>
          <p:cNvPr id="3" name="TextBox 6"/>
          <p:cNvSpPr txBox="1">
            <a:spLocks noChangeArrowheads="1"/>
          </p:cNvSpPr>
          <p:nvPr/>
        </p:nvSpPr>
        <p:spPr bwMode="auto">
          <a:xfrm>
            <a:off x="3887565" y="1511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 en wat het ons zegt over de N-cyclus</a:t>
            </a:r>
            <a:endParaRPr lang="en-US" altLang="en-US" sz="2000" dirty="0">
              <a:solidFill>
                <a:schemeClr val="bg1"/>
              </a:solidFill>
            </a:endParaRPr>
          </a:p>
        </p:txBody>
      </p:sp>
      <p:sp>
        <p:nvSpPr>
          <p:cNvPr id="6" name="Text Box 7"/>
          <p:cNvSpPr txBox="1">
            <a:spLocks noChangeArrowheads="1"/>
          </p:cNvSpPr>
          <p:nvPr/>
        </p:nvSpPr>
        <p:spPr bwMode="auto">
          <a:xfrm>
            <a:off x="250825" y="1268413"/>
            <a:ext cx="5927725" cy="36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a:solidFill>
                  <a:schemeClr val="bg1"/>
                </a:solidFill>
              </a:rPr>
              <a:t>Kwallen talrijker in Noordzee sinds halfweg 1980s</a:t>
            </a:r>
            <a:endParaRPr lang="en-GB" altLang="en-US">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pic>
        <p:nvPicPr>
          <p:cNvPr id="1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 y="919163"/>
            <a:ext cx="9128125"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6264275" y="3746500"/>
            <a:ext cx="36513" cy="313213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83822" y="919163"/>
            <a:ext cx="36512" cy="263765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643438" y="919163"/>
            <a:ext cx="4321175" cy="20050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5"/>
          <p:cNvSpPr>
            <a:spLocks noChangeArrowheads="1"/>
          </p:cNvSpPr>
          <p:nvPr/>
        </p:nvSpPr>
        <p:spPr bwMode="auto">
          <a:xfrm>
            <a:off x="4592638" y="919163"/>
            <a:ext cx="4551362"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defRPr/>
            </a:pPr>
            <a:r>
              <a:rPr lang="fr-BE" altLang="en-US" sz="2000" i="1" dirty="0" err="1" smtClean="0">
                <a:solidFill>
                  <a:schemeClr val="bg1"/>
                </a:solidFill>
                <a:cs typeface="Arial" charset="0"/>
              </a:rPr>
              <a:t>Herhaalt</a:t>
            </a:r>
            <a:r>
              <a:rPr lang="fr-BE" altLang="en-US" sz="2000" i="1" dirty="0" smtClean="0">
                <a:solidFill>
                  <a:schemeClr val="bg1"/>
                </a:solidFill>
                <a:cs typeface="Arial" charset="0"/>
              </a:rPr>
              <a:t> de </a:t>
            </a:r>
            <a:r>
              <a:rPr lang="fr-BE" altLang="en-US" sz="2000" i="1" dirty="0" err="1" smtClean="0">
                <a:solidFill>
                  <a:schemeClr val="bg1"/>
                </a:solidFill>
                <a:cs typeface="Arial" charset="0"/>
              </a:rPr>
              <a:t>Industriële</a:t>
            </a:r>
            <a:r>
              <a:rPr lang="fr-BE" altLang="en-US" sz="2000" i="1" dirty="0" smtClean="0">
                <a:solidFill>
                  <a:schemeClr val="bg1"/>
                </a:solidFill>
                <a:cs typeface="Arial" charset="0"/>
              </a:rPr>
              <a:t> </a:t>
            </a:r>
            <a:r>
              <a:rPr lang="fr-BE" altLang="en-US" sz="2000" i="1" dirty="0" err="1" smtClean="0">
                <a:solidFill>
                  <a:schemeClr val="bg1"/>
                </a:solidFill>
                <a:cs typeface="Arial" charset="0"/>
              </a:rPr>
              <a:t>Revolutie</a:t>
            </a:r>
            <a:r>
              <a:rPr lang="fr-BE" altLang="en-US" sz="2000" i="1" dirty="0" smtClean="0">
                <a:solidFill>
                  <a:schemeClr val="bg1"/>
                </a:solidFill>
                <a:cs typeface="Arial" charset="0"/>
              </a:rPr>
              <a:t> </a:t>
            </a:r>
          </a:p>
          <a:p>
            <a:pPr algn="ctr" eaLnBrk="1" hangingPunct="1">
              <a:spcBef>
                <a:spcPct val="20000"/>
              </a:spcBef>
              <a:defRPr/>
            </a:pPr>
            <a:r>
              <a:rPr lang="fr-BE" altLang="en-US" sz="2000" i="1" dirty="0" smtClean="0">
                <a:solidFill>
                  <a:schemeClr val="bg1"/>
                </a:solidFill>
                <a:cs typeface="Arial" charset="0"/>
              </a:rPr>
              <a:t>– met het </a:t>
            </a:r>
            <a:r>
              <a:rPr lang="fr-BE" altLang="en-US" sz="2000" i="1" dirty="0" err="1" smtClean="0">
                <a:solidFill>
                  <a:schemeClr val="bg1"/>
                </a:solidFill>
                <a:cs typeface="Arial" charset="0"/>
              </a:rPr>
              <a:t>massaal</a:t>
            </a:r>
            <a:r>
              <a:rPr lang="fr-BE" altLang="en-US" sz="2000" i="1" dirty="0" smtClean="0">
                <a:solidFill>
                  <a:schemeClr val="bg1"/>
                </a:solidFill>
                <a:cs typeface="Arial" charset="0"/>
              </a:rPr>
              <a:t> </a:t>
            </a:r>
            <a:r>
              <a:rPr lang="fr-BE" altLang="en-US" sz="2000" i="1" dirty="0" err="1" smtClean="0">
                <a:solidFill>
                  <a:schemeClr val="bg1"/>
                </a:solidFill>
                <a:cs typeface="Arial" charset="0"/>
              </a:rPr>
              <a:t>verdwijnen</a:t>
            </a:r>
            <a:r>
              <a:rPr lang="fr-BE" altLang="en-US" sz="2000" i="1" dirty="0" smtClean="0">
                <a:solidFill>
                  <a:schemeClr val="bg1"/>
                </a:solidFill>
                <a:cs typeface="Arial" charset="0"/>
              </a:rPr>
              <a:t> van </a:t>
            </a:r>
            <a:r>
              <a:rPr lang="fr-BE" altLang="en-US" sz="2000" i="1" dirty="0" err="1" smtClean="0">
                <a:solidFill>
                  <a:schemeClr val="bg1"/>
                </a:solidFill>
                <a:cs typeface="Arial" charset="0"/>
              </a:rPr>
              <a:t>grotere</a:t>
            </a:r>
            <a:r>
              <a:rPr lang="fr-BE" altLang="en-US" sz="2000" i="1" dirty="0" smtClean="0">
                <a:solidFill>
                  <a:schemeClr val="bg1"/>
                </a:solidFill>
                <a:cs typeface="Arial" charset="0"/>
              </a:rPr>
              <a:t> </a:t>
            </a:r>
            <a:r>
              <a:rPr lang="fr-BE" altLang="en-US" sz="2000" i="1" dirty="0" err="1" smtClean="0">
                <a:solidFill>
                  <a:schemeClr val="bg1"/>
                </a:solidFill>
                <a:cs typeface="Arial" charset="0"/>
              </a:rPr>
              <a:t>landdieren</a:t>
            </a:r>
            <a:r>
              <a:rPr lang="fr-BE" altLang="en-US" sz="2000" i="1" dirty="0" smtClean="0">
                <a:solidFill>
                  <a:schemeClr val="bg1"/>
                </a:solidFill>
                <a:cs typeface="Arial" charset="0"/>
              </a:rPr>
              <a:t> – </a:t>
            </a:r>
            <a:r>
              <a:rPr lang="fr-BE" altLang="en-US" sz="2000" i="1" dirty="0" err="1" smtClean="0">
                <a:solidFill>
                  <a:schemeClr val="bg1"/>
                </a:solidFill>
                <a:cs typeface="Arial" charset="0"/>
              </a:rPr>
              <a:t>zich</a:t>
            </a:r>
            <a:r>
              <a:rPr lang="fr-BE" altLang="en-US" sz="2000" i="1" dirty="0" smtClean="0">
                <a:solidFill>
                  <a:schemeClr val="bg1"/>
                </a:solidFill>
                <a:cs typeface="Arial" charset="0"/>
              </a:rPr>
              <a:t> in </a:t>
            </a:r>
            <a:r>
              <a:rPr lang="fr-BE" altLang="en-US" sz="2000" i="1" dirty="0" err="1" smtClean="0">
                <a:solidFill>
                  <a:schemeClr val="bg1"/>
                </a:solidFill>
                <a:cs typeface="Arial" charset="0"/>
              </a:rPr>
              <a:t>volgende</a:t>
            </a:r>
            <a:r>
              <a:rPr lang="fr-BE" altLang="en-US" sz="2000" i="1" dirty="0" smtClean="0">
                <a:solidFill>
                  <a:schemeClr val="bg1"/>
                </a:solidFill>
                <a:cs typeface="Arial" charset="0"/>
              </a:rPr>
              <a:t> 150 </a:t>
            </a:r>
            <a:r>
              <a:rPr lang="fr-BE" altLang="en-US" sz="2000" i="1" dirty="0" err="1" smtClean="0">
                <a:solidFill>
                  <a:schemeClr val="bg1"/>
                </a:solidFill>
                <a:cs typeface="Arial" charset="0"/>
              </a:rPr>
              <a:t>jaar</a:t>
            </a:r>
            <a:r>
              <a:rPr lang="fr-BE" altLang="en-US" sz="2000" i="1" dirty="0" smtClean="0">
                <a:solidFill>
                  <a:schemeClr val="bg1"/>
                </a:solidFill>
                <a:cs typeface="Arial" charset="0"/>
              </a:rPr>
              <a:t> in </a:t>
            </a:r>
            <a:r>
              <a:rPr lang="fr-BE" altLang="en-US" sz="2000" i="1" dirty="0" err="1" smtClean="0">
                <a:solidFill>
                  <a:schemeClr val="bg1"/>
                </a:solidFill>
                <a:cs typeface="Arial" charset="0"/>
              </a:rPr>
              <a:t>wereldzeeën</a:t>
            </a:r>
            <a:r>
              <a:rPr lang="fr-BE" altLang="en-US" sz="2000" i="1" dirty="0" smtClean="0">
                <a:solidFill>
                  <a:schemeClr val="bg1"/>
                </a:solidFill>
                <a:cs typeface="Arial" charset="0"/>
              </a:rPr>
              <a:t>?</a:t>
            </a:r>
          </a:p>
          <a:p>
            <a:pPr algn="ctr" eaLnBrk="1" hangingPunct="1">
              <a:spcBef>
                <a:spcPct val="20000"/>
              </a:spcBef>
              <a:defRPr/>
            </a:pPr>
            <a:r>
              <a:rPr lang="fr-BE" altLang="en-US" sz="2000" i="1" dirty="0" smtClean="0">
                <a:solidFill>
                  <a:schemeClr val="bg1"/>
                </a:solidFill>
                <a:cs typeface="Arial" charset="0"/>
              </a:rPr>
              <a:t> </a:t>
            </a:r>
          </a:p>
          <a:p>
            <a:pPr algn="ctr" eaLnBrk="1" hangingPunct="1">
              <a:spcBef>
                <a:spcPct val="20000"/>
              </a:spcBef>
              <a:defRPr/>
            </a:pPr>
            <a:r>
              <a:rPr lang="fr-BE" altLang="en-US" sz="1400" i="1" dirty="0" smtClean="0">
                <a:solidFill>
                  <a:schemeClr val="bg1"/>
                </a:solidFill>
                <a:cs typeface="Arial" charset="0"/>
              </a:rPr>
              <a:t>(</a:t>
            </a:r>
            <a:r>
              <a:rPr lang="fr-BE" altLang="en-US" sz="1400" i="1" dirty="0" err="1" smtClean="0">
                <a:solidFill>
                  <a:schemeClr val="bg1"/>
                </a:solidFill>
                <a:cs typeface="Arial" charset="0"/>
              </a:rPr>
              <a:t>McCauley</a:t>
            </a:r>
            <a:r>
              <a:rPr lang="fr-BE" altLang="en-US" sz="1400" i="1" dirty="0" smtClean="0">
                <a:solidFill>
                  <a:schemeClr val="bg1"/>
                </a:solidFill>
                <a:cs typeface="Arial" charset="0"/>
              </a:rPr>
              <a:t> et al 2012 – Science)</a:t>
            </a:r>
            <a:endParaRPr lang="en-GB" altLang="en-US" sz="2000" i="1" dirty="0" smtClean="0">
              <a:solidFill>
                <a:schemeClr val="bg1"/>
              </a:solidFill>
              <a:cs typeface="Arial"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9" y="5897881"/>
            <a:ext cx="758283" cy="769116"/>
          </a:xfrm>
          <a:prstGeom prst="rect">
            <a:avLst/>
          </a:prstGeom>
        </p:spPr>
      </p:pic>
    </p:spTree>
    <p:extLst>
      <p:ext uri="{BB962C8B-B14F-4D97-AF65-F5344CB8AC3E}">
        <p14:creationId xmlns:p14="http://schemas.microsoft.com/office/powerpoint/2010/main" val="23661427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Overbevissing e.a.</a:t>
            </a:r>
            <a:endParaRPr lang="en-GB" altLang="en-US" sz="4000" b="1" dirty="0">
              <a:solidFill>
                <a:srgbClr val="0070C0"/>
              </a:solidFill>
            </a:endParaRPr>
          </a:p>
        </p:txBody>
      </p:sp>
      <p:sp>
        <p:nvSpPr>
          <p:cNvPr id="3" name="TextBox 6"/>
          <p:cNvSpPr txBox="1">
            <a:spLocks noChangeArrowheads="1"/>
          </p:cNvSpPr>
          <p:nvPr/>
        </p:nvSpPr>
        <p:spPr bwMode="auto">
          <a:xfrm>
            <a:off x="3887565" y="1511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 en wat het ons zegt over de N-cyclus</a:t>
            </a:r>
            <a:endParaRPr lang="en-US" altLang="en-US" sz="2000" dirty="0">
              <a:solidFill>
                <a:schemeClr val="bg1"/>
              </a:solidFill>
            </a:endParaRPr>
          </a:p>
        </p:txBody>
      </p:sp>
      <p:sp>
        <p:nvSpPr>
          <p:cNvPr id="6" name="Text Box 7"/>
          <p:cNvSpPr txBox="1">
            <a:spLocks noChangeArrowheads="1"/>
          </p:cNvSpPr>
          <p:nvPr/>
        </p:nvSpPr>
        <p:spPr bwMode="auto">
          <a:xfrm>
            <a:off x="250825" y="1268413"/>
            <a:ext cx="5927725" cy="36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a:solidFill>
                  <a:schemeClr val="bg1"/>
                </a:solidFill>
              </a:rPr>
              <a:t>Kwallen talrijker in Noordzee sinds halfweg 1980s</a:t>
            </a:r>
            <a:endParaRPr lang="en-GB" altLang="en-US">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sp>
        <p:nvSpPr>
          <p:cNvPr id="13" name="TextBox 6"/>
          <p:cNvSpPr txBox="1">
            <a:spLocks noChangeArrowheads="1"/>
          </p:cNvSpPr>
          <p:nvPr/>
        </p:nvSpPr>
        <p:spPr bwMode="auto">
          <a:xfrm>
            <a:off x="2756693" y="736050"/>
            <a:ext cx="37574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rgbClr val="0070C0"/>
                </a:solidFill>
              </a:rPr>
              <a:t>Visserij-impact nu overal</a:t>
            </a:r>
            <a:endParaRPr lang="en-US" altLang="en-US" sz="2000" dirty="0">
              <a:solidFill>
                <a:srgbClr val="0070C0"/>
              </a:solidFill>
            </a:endParaRPr>
          </a:p>
        </p:txBody>
      </p:sp>
      <p:pic>
        <p:nvPicPr>
          <p:cNvPr id="8" name="Picture 5" descr="animatie maxye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5261" y="1234966"/>
            <a:ext cx="8785225" cy="433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6"/>
          <p:cNvGrpSpPr>
            <a:grpSpLocks/>
          </p:cNvGrpSpPr>
          <p:nvPr/>
        </p:nvGrpSpPr>
        <p:grpSpPr bwMode="auto">
          <a:xfrm>
            <a:off x="2411413" y="5661025"/>
            <a:ext cx="4294187" cy="581025"/>
            <a:chOff x="657" y="3294"/>
            <a:chExt cx="2705" cy="366"/>
          </a:xfrm>
        </p:grpSpPr>
        <p:sp>
          <p:nvSpPr>
            <p:cNvPr id="10" name="Text Box 7"/>
            <p:cNvSpPr txBox="1">
              <a:spLocks noChangeArrowheads="1"/>
            </p:cNvSpPr>
            <p:nvPr/>
          </p:nvSpPr>
          <p:spPr bwMode="auto">
            <a:xfrm>
              <a:off x="930" y="3294"/>
              <a:ext cx="243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nl-BE" sz="1600">
                  <a:solidFill>
                    <a:schemeClr val="tx2"/>
                  </a:solidFill>
                </a:rPr>
                <a:t>Visserij winstgevend zonder subsidies</a:t>
              </a:r>
            </a:p>
            <a:p>
              <a:pPr eaLnBrk="1" hangingPunct="1"/>
              <a:r>
                <a:rPr lang="nl-BE" altLang="nl-BE" sz="1600">
                  <a:solidFill>
                    <a:schemeClr val="tx2"/>
                  </a:solidFill>
                </a:rPr>
                <a:t>Visserij enkel winstgevend met subsidies</a:t>
              </a:r>
              <a:endParaRPr lang="en-US" altLang="nl-BE" sz="2400">
                <a:solidFill>
                  <a:schemeClr val="tx2"/>
                </a:solidFill>
                <a:latin typeface="Times New Roman" panose="02020603050405020304" pitchFamily="18" charset="0"/>
              </a:endParaRPr>
            </a:p>
          </p:txBody>
        </p:sp>
        <p:sp>
          <p:nvSpPr>
            <p:cNvPr id="11" name="Rectangle 8"/>
            <p:cNvSpPr>
              <a:spLocks noChangeArrowheads="1"/>
            </p:cNvSpPr>
            <p:nvPr/>
          </p:nvSpPr>
          <p:spPr bwMode="auto">
            <a:xfrm>
              <a:off x="657" y="3360"/>
              <a:ext cx="192" cy="96"/>
            </a:xfrm>
            <a:prstGeom prst="rect">
              <a:avLst/>
            </a:prstGeom>
            <a:solidFill>
              <a:srgbClr val="FF0000"/>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nl-BE">
                <a:solidFill>
                  <a:schemeClr val="tx2"/>
                </a:solidFill>
              </a:endParaRPr>
            </a:p>
          </p:txBody>
        </p:sp>
        <p:sp>
          <p:nvSpPr>
            <p:cNvPr id="12" name="Rectangle 9"/>
            <p:cNvSpPr>
              <a:spLocks noChangeArrowheads="1"/>
            </p:cNvSpPr>
            <p:nvPr/>
          </p:nvSpPr>
          <p:spPr bwMode="auto">
            <a:xfrm>
              <a:off x="657" y="3521"/>
              <a:ext cx="192" cy="96"/>
            </a:xfrm>
            <a:prstGeom prst="rect">
              <a:avLst/>
            </a:prstGeom>
            <a:solidFill>
              <a:srgbClr val="FF7C80"/>
            </a:solidFill>
            <a:ln w="31750" algn="ctr">
              <a:solidFill>
                <a:srgbClr val="FF7C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nl-BE">
                <a:solidFill>
                  <a:schemeClr val="tx2"/>
                </a:solidFill>
              </a:endParaRPr>
            </a:p>
          </p:txBody>
        </p:sp>
      </p:grpSp>
      <p:sp>
        <p:nvSpPr>
          <p:cNvPr id="15" name="Rectangle 10"/>
          <p:cNvSpPr>
            <a:spLocks noChangeArrowheads="1"/>
          </p:cNvSpPr>
          <p:nvPr/>
        </p:nvSpPr>
        <p:spPr bwMode="auto">
          <a:xfrm>
            <a:off x="4635396" y="6415753"/>
            <a:ext cx="4464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nl-BE" sz="1400" i="1" dirty="0">
                <a:solidFill>
                  <a:schemeClr val="tx2"/>
                </a:solidFill>
                <a:cs typeface="Arial" panose="020B0604020202020204" pitchFamily="34" charset="0"/>
              </a:rPr>
              <a:t>« </a:t>
            </a:r>
            <a:r>
              <a:rPr lang="fr-BE" altLang="nl-BE" sz="1400" i="1" dirty="0" err="1">
                <a:solidFill>
                  <a:schemeClr val="tx2"/>
                </a:solidFill>
                <a:cs typeface="Arial" panose="020B0604020202020204" pitchFamily="34" charset="0"/>
              </a:rPr>
              <a:t>Sea</a:t>
            </a:r>
            <a:r>
              <a:rPr lang="fr-BE" altLang="nl-BE" sz="1400" i="1" dirty="0">
                <a:solidFill>
                  <a:schemeClr val="tx2"/>
                </a:solidFill>
                <a:cs typeface="Arial" panose="020B0604020202020204" pitchFamily="34" charset="0"/>
              </a:rPr>
              <a:t> </a:t>
            </a:r>
            <a:r>
              <a:rPr lang="fr-BE" altLang="nl-BE" sz="1400" i="1" dirty="0" err="1">
                <a:solidFill>
                  <a:schemeClr val="tx2"/>
                </a:solidFill>
                <a:cs typeface="Arial" panose="020B0604020202020204" pitchFamily="34" charset="0"/>
              </a:rPr>
              <a:t>Around</a:t>
            </a:r>
            <a:r>
              <a:rPr lang="fr-BE" altLang="nl-BE" sz="1400" i="1" dirty="0">
                <a:solidFill>
                  <a:schemeClr val="tx2"/>
                </a:solidFill>
                <a:cs typeface="Arial" panose="020B0604020202020204" pitchFamily="34" charset="0"/>
              </a:rPr>
              <a:t> Us » </a:t>
            </a:r>
            <a:r>
              <a:rPr lang="fr-BE" altLang="nl-BE" sz="1400" i="1" dirty="0" err="1">
                <a:solidFill>
                  <a:schemeClr val="tx2"/>
                </a:solidFill>
                <a:cs typeface="Arial" panose="020B0604020202020204" pitchFamily="34" charset="0"/>
              </a:rPr>
              <a:t>project</a:t>
            </a:r>
            <a:r>
              <a:rPr lang="fr-BE" altLang="nl-BE" sz="1400" i="1" dirty="0">
                <a:solidFill>
                  <a:schemeClr val="tx2"/>
                </a:solidFill>
                <a:cs typeface="Arial" panose="020B0604020202020204" pitchFamily="34" charset="0"/>
              </a:rPr>
              <a:t>: </a:t>
            </a:r>
            <a:r>
              <a:rPr lang="fr-BE" altLang="nl-BE" sz="1400" i="1" dirty="0">
                <a:solidFill>
                  <a:schemeClr val="tx2"/>
                </a:solidFill>
                <a:cs typeface="Arial" panose="020B0604020202020204" pitchFamily="34" charset="0"/>
                <a:hlinkClick r:id="rId5"/>
              </a:rPr>
              <a:t>www.seaaroundus.org</a:t>
            </a:r>
            <a:r>
              <a:rPr lang="fr-BE" altLang="nl-BE" sz="1400" i="1" dirty="0">
                <a:solidFill>
                  <a:schemeClr val="tx2"/>
                </a:solidFill>
                <a:cs typeface="Arial" panose="020B0604020202020204" pitchFamily="34" charset="0"/>
              </a:rPr>
              <a:t> </a:t>
            </a:r>
            <a:endParaRPr lang="en-GB" altLang="nl-BE" sz="1400" i="1" dirty="0">
              <a:solidFill>
                <a:schemeClr val="tx2"/>
              </a:solidFill>
              <a:cs typeface="Arial" panose="020B0604020202020204" pitchFamily="34" charset="0"/>
            </a:endParaRPr>
          </a:p>
        </p:txBody>
      </p:sp>
    </p:spTree>
    <p:extLst>
      <p:ext uri="{BB962C8B-B14F-4D97-AF65-F5344CB8AC3E}">
        <p14:creationId xmlns:p14="http://schemas.microsoft.com/office/powerpoint/2010/main" val="3325667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PPT beeld donker klein"/>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884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0"/>
          <p:cNvSpPr>
            <a:spLocks noChangeArrowheads="1"/>
          </p:cNvSpPr>
          <p:nvPr/>
        </p:nvSpPr>
        <p:spPr bwMode="auto">
          <a:xfrm>
            <a:off x="167313" y="49478"/>
            <a:ext cx="734905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smtClean="0">
                <a:solidFill>
                  <a:schemeClr val="bg1"/>
                </a:solidFill>
              </a:rPr>
              <a:t>Belang Oceaan onderschat! </a:t>
            </a:r>
            <a:endParaRPr lang="en-GB" altLang="en-US" sz="4000" b="1" dirty="0">
              <a:solidFill>
                <a:schemeClr val="bg1"/>
              </a:solidFill>
            </a:endParaRPr>
          </a:p>
        </p:txBody>
      </p:sp>
      <p:grpSp>
        <p:nvGrpSpPr>
          <p:cNvPr id="7" name="Group 6"/>
          <p:cNvGrpSpPr>
            <a:grpSpLocks/>
          </p:cNvGrpSpPr>
          <p:nvPr/>
        </p:nvGrpSpPr>
        <p:grpSpPr bwMode="auto">
          <a:xfrm>
            <a:off x="138113" y="852488"/>
            <a:ext cx="4260850" cy="2992437"/>
            <a:chOff x="137319" y="852488"/>
            <a:chExt cx="4261579" cy="2992338"/>
          </a:xfrm>
        </p:grpSpPr>
        <p:pic>
          <p:nvPicPr>
            <p:cNvPr id="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319" y="1252538"/>
              <a:ext cx="410401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193610" y="852488"/>
              <a:ext cx="42052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i="1" dirty="0">
                  <a:solidFill>
                    <a:srgbClr val="FFC000"/>
                  </a:solidFill>
                  <a:cs typeface="Arial" panose="020B0604020202020204" pitchFamily="34" charset="0"/>
                </a:rPr>
                <a:t>‘</a:t>
              </a:r>
              <a:r>
                <a:rPr lang="en-GB" altLang="en-US" sz="2000" b="1" i="1" dirty="0" err="1">
                  <a:solidFill>
                    <a:srgbClr val="FFC000"/>
                  </a:solidFill>
                  <a:cs typeface="Arial" panose="020B0604020202020204" pitchFamily="34" charset="0"/>
                </a:rPr>
                <a:t>Prialt</a:t>
              </a:r>
              <a:r>
                <a:rPr lang="en-GB" altLang="en-US" sz="2000" b="1" i="1" dirty="0">
                  <a:solidFill>
                    <a:srgbClr val="FFC000"/>
                  </a:solidFill>
                  <a:cs typeface="Arial" panose="020B0604020202020204" pitchFamily="34" charset="0"/>
                </a:rPr>
                <a:t>’</a:t>
              </a:r>
              <a:r>
                <a:rPr lang="en-GB" altLang="en-US" sz="2000" i="1" dirty="0">
                  <a:solidFill>
                    <a:schemeClr val="bg1"/>
                  </a:solidFill>
                  <a:cs typeface="Arial" panose="020B0604020202020204" pitchFamily="34" charset="0"/>
                </a:rPr>
                <a:t> (</a:t>
              </a:r>
              <a:r>
                <a:rPr lang="en-GB" altLang="en-US" sz="2000" i="1" dirty="0" err="1">
                  <a:solidFill>
                    <a:schemeClr val="bg1"/>
                  </a:solidFill>
                  <a:cs typeface="Arial" panose="020B0604020202020204" pitchFamily="34" charset="0"/>
                </a:rPr>
                <a:t>pijnstiller</a:t>
              </a:r>
              <a:r>
                <a:rPr lang="en-GB" altLang="en-US" sz="2000" i="1" dirty="0">
                  <a:solidFill>
                    <a:schemeClr val="bg1"/>
                  </a:solidFill>
                  <a:cs typeface="Arial" panose="020B0604020202020204" pitchFamily="34" charset="0"/>
                </a:rPr>
                <a:t>) uit </a:t>
              </a:r>
              <a:r>
                <a:rPr lang="en-GB" altLang="en-US" sz="2000" i="1" dirty="0" err="1">
                  <a:solidFill>
                    <a:schemeClr val="bg1"/>
                  </a:solidFill>
                  <a:cs typeface="Arial" panose="020B0604020202020204" pitchFamily="34" charset="0"/>
                </a:rPr>
                <a:t>kegelslakken</a:t>
              </a:r>
              <a:endParaRPr lang="en-GB" altLang="en-US" sz="1400" i="1" dirty="0">
                <a:solidFill>
                  <a:schemeClr val="bg1"/>
                </a:solidFill>
                <a:cs typeface="Arial" panose="020B0604020202020204" pitchFamily="34" charset="0"/>
              </a:endParaRPr>
            </a:p>
          </p:txBody>
        </p:sp>
      </p:grpSp>
      <p:grpSp>
        <p:nvGrpSpPr>
          <p:cNvPr id="10" name="Group 9"/>
          <p:cNvGrpSpPr>
            <a:grpSpLocks/>
          </p:cNvGrpSpPr>
          <p:nvPr/>
        </p:nvGrpSpPr>
        <p:grpSpPr bwMode="auto">
          <a:xfrm>
            <a:off x="4313238" y="2924175"/>
            <a:ext cx="4818062" cy="3935413"/>
            <a:chOff x="4313238" y="2924694"/>
            <a:chExt cx="4818063" cy="3935413"/>
          </a:xfrm>
        </p:grpSpPr>
        <p:pic>
          <p:nvPicPr>
            <p:cNvPr id="1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3238" y="3324744"/>
              <a:ext cx="480060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a:spLocks noChangeArrowheads="1"/>
            </p:cNvSpPr>
            <p:nvPr/>
          </p:nvSpPr>
          <p:spPr bwMode="auto">
            <a:xfrm>
              <a:off x="4943476" y="2924694"/>
              <a:ext cx="4187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i="1">
                  <a:solidFill>
                    <a:srgbClr val="FFC000"/>
                  </a:solidFill>
                  <a:cs typeface="Arial" panose="020B0604020202020204" pitchFamily="34" charset="0"/>
                </a:rPr>
                <a:t>Anti-kankerstoffen</a:t>
              </a:r>
              <a:r>
                <a:rPr lang="en-GB" altLang="en-US" sz="2000" i="1">
                  <a:solidFill>
                    <a:schemeClr val="bg1"/>
                  </a:solidFill>
                  <a:cs typeface="Arial" panose="020B0604020202020204" pitchFamily="34" charset="0"/>
                </a:rPr>
                <a:t> uit sponzen</a:t>
              </a:r>
              <a:endParaRPr lang="en-GB" altLang="en-US" sz="1400" i="1">
                <a:solidFill>
                  <a:schemeClr val="bg1"/>
                </a:solidFill>
                <a:cs typeface="Arial" panose="020B0604020202020204" pitchFamily="34" charset="0"/>
              </a:endParaRPr>
            </a:p>
          </p:txBody>
        </p:sp>
      </p:grpSp>
      <p:sp>
        <p:nvSpPr>
          <p:cNvPr id="13" name="Rectangle 5"/>
          <p:cNvSpPr>
            <a:spLocks noChangeArrowheads="1"/>
          </p:cNvSpPr>
          <p:nvPr/>
        </p:nvSpPr>
        <p:spPr bwMode="auto">
          <a:xfrm>
            <a:off x="4606490" y="1179050"/>
            <a:ext cx="421409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20000"/>
              </a:spcBef>
            </a:pPr>
            <a:r>
              <a:rPr lang="en-GB" altLang="en-US" sz="2000" i="1" dirty="0">
                <a:solidFill>
                  <a:schemeClr val="bg1"/>
                </a:solidFill>
                <a:cs typeface="Arial" panose="020B0604020202020204" pitchFamily="34" charset="0"/>
              </a:rPr>
              <a:t>… </a:t>
            </a:r>
            <a:r>
              <a:rPr lang="en-GB" altLang="en-US" sz="2000" i="1" dirty="0" err="1">
                <a:solidFill>
                  <a:schemeClr val="bg1"/>
                </a:solidFill>
                <a:cs typeface="Arial" panose="020B0604020202020204" pitchFamily="34" charset="0"/>
              </a:rPr>
              <a:t>naast</a:t>
            </a:r>
            <a:r>
              <a:rPr lang="en-GB" altLang="en-US" sz="2000" i="1" dirty="0">
                <a:solidFill>
                  <a:schemeClr val="bg1"/>
                </a:solidFill>
                <a:cs typeface="Arial" panose="020B0604020202020204" pitchFamily="34" charset="0"/>
              </a:rPr>
              <a:t> </a:t>
            </a:r>
            <a:r>
              <a:rPr lang="en-GB" altLang="en-US" sz="2000" i="1" dirty="0" err="1" smtClean="0">
                <a:solidFill>
                  <a:schemeClr val="bg1"/>
                </a:solidFill>
                <a:cs typeface="Arial" panose="020B0604020202020204" pitchFamily="34" charset="0"/>
              </a:rPr>
              <a:t>klimaatregulatie</a:t>
            </a:r>
            <a:r>
              <a:rPr lang="en-GB" altLang="en-US" sz="2000" i="1" dirty="0" smtClean="0">
                <a:solidFill>
                  <a:schemeClr val="bg1"/>
                </a:solidFill>
                <a:cs typeface="Arial" panose="020B0604020202020204" pitchFamily="34" charset="0"/>
              </a:rPr>
              <a:t>, </a:t>
            </a:r>
            <a:r>
              <a:rPr lang="en-GB" altLang="en-US" sz="2000" i="1" dirty="0" err="1" smtClean="0">
                <a:solidFill>
                  <a:schemeClr val="bg1"/>
                </a:solidFill>
                <a:cs typeface="Arial" panose="020B0604020202020204" pitchFamily="34" charset="0"/>
              </a:rPr>
              <a:t>zuurstof</a:t>
            </a:r>
            <a:r>
              <a:rPr lang="en-GB" altLang="en-US" sz="2000" i="1" dirty="0" smtClean="0">
                <a:solidFill>
                  <a:schemeClr val="bg1"/>
                </a:solidFill>
                <a:cs typeface="Arial" panose="020B0604020202020204" pitchFamily="34" charset="0"/>
              </a:rPr>
              <a:t>, </a:t>
            </a:r>
            <a:r>
              <a:rPr lang="en-GB" altLang="en-US" sz="2000" i="1" dirty="0" err="1" smtClean="0">
                <a:solidFill>
                  <a:schemeClr val="bg1"/>
                </a:solidFill>
                <a:cs typeface="Arial" panose="020B0604020202020204" pitchFamily="34" charset="0"/>
              </a:rPr>
              <a:t>zand</a:t>
            </a:r>
            <a:r>
              <a:rPr lang="en-GB" altLang="en-US" sz="2000" i="1" dirty="0" smtClean="0">
                <a:solidFill>
                  <a:schemeClr val="bg1"/>
                </a:solidFill>
                <a:cs typeface="Arial" panose="020B0604020202020204" pitchFamily="34" charset="0"/>
              </a:rPr>
              <a:t>, </a:t>
            </a:r>
            <a:r>
              <a:rPr lang="en-GB" altLang="en-US" sz="2000" i="1" dirty="0" err="1" smtClean="0">
                <a:solidFill>
                  <a:schemeClr val="bg1"/>
                </a:solidFill>
                <a:cs typeface="Arial" panose="020B0604020202020204" pitchFamily="34" charset="0"/>
              </a:rPr>
              <a:t>zout</a:t>
            </a:r>
            <a:r>
              <a:rPr lang="en-GB" altLang="en-US" sz="2000" i="1" dirty="0" smtClean="0">
                <a:solidFill>
                  <a:schemeClr val="bg1"/>
                </a:solidFill>
                <a:cs typeface="Arial" panose="020B0604020202020204" pitchFamily="34" charset="0"/>
              </a:rPr>
              <a:t>, vis, </a:t>
            </a:r>
            <a:r>
              <a:rPr lang="en-GB" altLang="en-US" sz="2000" i="1" dirty="0" err="1" smtClean="0">
                <a:solidFill>
                  <a:schemeClr val="bg1"/>
                </a:solidFill>
                <a:cs typeface="Arial" panose="020B0604020202020204" pitchFamily="34" charset="0"/>
              </a:rPr>
              <a:t>scheepvaart</a:t>
            </a:r>
            <a:r>
              <a:rPr lang="en-GB" altLang="en-US" sz="2000" i="1" dirty="0">
                <a:solidFill>
                  <a:schemeClr val="bg1"/>
                </a:solidFill>
                <a:cs typeface="Arial" panose="020B0604020202020204" pitchFamily="34" charset="0"/>
              </a:rPr>
              <a:t>, </a:t>
            </a:r>
            <a:r>
              <a:rPr lang="en-GB" altLang="en-US" sz="2000" i="1" dirty="0" err="1">
                <a:solidFill>
                  <a:schemeClr val="bg1"/>
                </a:solidFill>
                <a:cs typeface="Arial" panose="020B0604020202020204" pitchFamily="34" charset="0"/>
              </a:rPr>
              <a:t>energie</a:t>
            </a:r>
            <a:r>
              <a:rPr lang="en-GB" altLang="en-US" sz="2000" i="1" dirty="0">
                <a:solidFill>
                  <a:schemeClr val="bg1"/>
                </a:solidFill>
                <a:cs typeface="Arial" panose="020B0604020202020204" pitchFamily="34" charset="0"/>
              </a:rPr>
              <a:t>, </a:t>
            </a:r>
            <a:r>
              <a:rPr lang="en-GB" altLang="en-US" sz="2000" i="1" dirty="0" err="1" smtClean="0">
                <a:solidFill>
                  <a:schemeClr val="bg1"/>
                </a:solidFill>
                <a:cs typeface="Arial" panose="020B0604020202020204" pitchFamily="34" charset="0"/>
              </a:rPr>
              <a:t>biodiversiteit</a:t>
            </a:r>
            <a:r>
              <a:rPr lang="en-GB" altLang="en-US" sz="2000" i="1" dirty="0" smtClean="0">
                <a:solidFill>
                  <a:schemeClr val="bg1"/>
                </a:solidFill>
                <a:cs typeface="Arial" panose="020B0604020202020204" pitchFamily="34" charset="0"/>
              </a:rPr>
              <a:t>, water</a:t>
            </a:r>
            <a:r>
              <a:rPr lang="en-GB" altLang="en-US" sz="2000" i="1" dirty="0">
                <a:solidFill>
                  <a:schemeClr val="bg1"/>
                </a:solidFill>
                <a:cs typeface="Arial" panose="020B0604020202020204" pitchFamily="34" charset="0"/>
              </a:rPr>
              <a:t>, </a:t>
            </a:r>
            <a:r>
              <a:rPr lang="en-GB" altLang="en-US" sz="2000" i="1" dirty="0" err="1">
                <a:solidFill>
                  <a:schemeClr val="bg1"/>
                </a:solidFill>
                <a:cs typeface="Arial" panose="020B0604020202020204" pitchFamily="34" charset="0"/>
              </a:rPr>
              <a:t>toerisme</a:t>
            </a:r>
            <a:r>
              <a:rPr lang="en-GB" altLang="en-US" sz="2000" i="1" dirty="0">
                <a:solidFill>
                  <a:schemeClr val="bg1"/>
                </a:solidFill>
                <a:cs typeface="Arial" panose="020B0604020202020204" pitchFamily="34" charset="0"/>
              </a:rPr>
              <a:t>, </a:t>
            </a:r>
            <a:r>
              <a:rPr lang="en-GB" altLang="en-US" sz="2000" i="1" dirty="0" err="1" smtClean="0">
                <a:solidFill>
                  <a:schemeClr val="bg1"/>
                </a:solidFill>
                <a:cs typeface="Arial" panose="020B0604020202020204" pitchFamily="34" charset="0"/>
              </a:rPr>
              <a:t>bewoning</a:t>
            </a:r>
            <a:r>
              <a:rPr lang="en-GB" altLang="en-US" sz="2000" i="1" dirty="0" smtClean="0">
                <a:solidFill>
                  <a:schemeClr val="bg1"/>
                </a:solidFill>
                <a:cs typeface="Arial" panose="020B0604020202020204" pitchFamily="34" charset="0"/>
              </a:rPr>
              <a:t>, etc</a:t>
            </a:r>
            <a:r>
              <a:rPr lang="en-GB" altLang="en-US" sz="2000" i="1" dirty="0">
                <a:solidFill>
                  <a:schemeClr val="bg1"/>
                </a:solidFill>
                <a:cs typeface="Arial" panose="020B0604020202020204" pitchFamily="34" charset="0"/>
              </a:rPr>
              <a:t>….</a:t>
            </a:r>
            <a:endParaRPr lang="en-GB" altLang="en-US" sz="1400" i="1" dirty="0">
              <a:solidFill>
                <a:schemeClr val="bg1"/>
              </a:solidFill>
              <a:cs typeface="Arial" panose="020B0604020202020204" pitchFamily="34" charset="0"/>
            </a:endParaRPr>
          </a:p>
        </p:txBody>
      </p:sp>
      <p:grpSp>
        <p:nvGrpSpPr>
          <p:cNvPr id="14" name="Group 13"/>
          <p:cNvGrpSpPr>
            <a:grpSpLocks/>
          </p:cNvGrpSpPr>
          <p:nvPr/>
        </p:nvGrpSpPr>
        <p:grpSpPr bwMode="auto">
          <a:xfrm>
            <a:off x="87313" y="3892550"/>
            <a:ext cx="5276850" cy="2965450"/>
            <a:chOff x="86680" y="3893046"/>
            <a:chExt cx="5277408" cy="2964954"/>
          </a:xfrm>
        </p:grpSpPr>
        <p:pic>
          <p:nvPicPr>
            <p:cNvPr id="1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6688" y="4293096"/>
              <a:ext cx="4045272" cy="256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5"/>
            <p:cNvSpPr>
              <a:spLocks noChangeArrowheads="1"/>
            </p:cNvSpPr>
            <p:nvPr/>
          </p:nvSpPr>
          <p:spPr bwMode="auto">
            <a:xfrm>
              <a:off x="86680" y="3893046"/>
              <a:ext cx="527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i="1">
                  <a:solidFill>
                    <a:srgbClr val="FFC000"/>
                  </a:solidFill>
                  <a:cs typeface="Arial" panose="020B0604020202020204" pitchFamily="34" charset="0"/>
                </a:rPr>
                <a:t>Alginaten</a:t>
              </a:r>
              <a:r>
                <a:rPr lang="en-GB" altLang="en-US" sz="2000" i="1">
                  <a:solidFill>
                    <a:schemeClr val="bg1"/>
                  </a:solidFill>
                  <a:cs typeface="Arial" panose="020B0604020202020204" pitchFamily="34" charset="0"/>
                </a:rPr>
                <a:t> in koekjes, tandpasta,….</a:t>
              </a:r>
              <a:endParaRPr lang="en-GB" altLang="en-US" sz="1400" i="1">
                <a:solidFill>
                  <a:schemeClr val="bg1"/>
                </a:solidFill>
                <a:cs typeface="Arial" panose="020B0604020202020204" pitchFamily="34" charset="0"/>
              </a:endParaRPr>
            </a:p>
          </p:txBody>
        </p:sp>
      </p:grpSp>
    </p:spTree>
    <p:extLst>
      <p:ext uri="{BB962C8B-B14F-4D97-AF65-F5344CB8AC3E}">
        <p14:creationId xmlns:p14="http://schemas.microsoft.com/office/powerpoint/2010/main" val="18430525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Overbevissing e.a.</a:t>
            </a:r>
            <a:endParaRPr lang="en-GB" altLang="en-US" sz="4000" b="1" dirty="0">
              <a:solidFill>
                <a:srgbClr val="0070C0"/>
              </a:solidFill>
            </a:endParaRPr>
          </a:p>
        </p:txBody>
      </p:sp>
      <p:sp>
        <p:nvSpPr>
          <p:cNvPr id="3" name="TextBox 6"/>
          <p:cNvSpPr txBox="1">
            <a:spLocks noChangeArrowheads="1"/>
          </p:cNvSpPr>
          <p:nvPr/>
        </p:nvSpPr>
        <p:spPr bwMode="auto">
          <a:xfrm>
            <a:off x="3887565" y="1511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 en wat het ons zegt over de N-cyclus</a:t>
            </a:r>
            <a:endParaRPr lang="en-US" altLang="en-US" sz="2000" dirty="0">
              <a:solidFill>
                <a:schemeClr val="bg1"/>
              </a:solidFill>
            </a:endParaRPr>
          </a:p>
        </p:txBody>
      </p:sp>
      <p:sp>
        <p:nvSpPr>
          <p:cNvPr id="6" name="Text Box 7"/>
          <p:cNvSpPr txBox="1">
            <a:spLocks noChangeArrowheads="1"/>
          </p:cNvSpPr>
          <p:nvPr/>
        </p:nvSpPr>
        <p:spPr bwMode="auto">
          <a:xfrm>
            <a:off x="250825" y="1268413"/>
            <a:ext cx="5927725" cy="36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a:solidFill>
                  <a:schemeClr val="bg1"/>
                </a:solidFill>
              </a:rPr>
              <a:t>Kwallen talrijker in Noordzee sinds halfweg 1980s</a:t>
            </a:r>
            <a:endParaRPr lang="en-GB" altLang="en-US">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sp>
        <p:nvSpPr>
          <p:cNvPr id="5" name="Rectangle 4"/>
          <p:cNvSpPr/>
          <p:nvPr/>
        </p:nvSpPr>
        <p:spPr>
          <a:xfrm>
            <a:off x="1715729" y="893533"/>
            <a:ext cx="6081252" cy="707886"/>
          </a:xfrm>
          <a:prstGeom prst="rect">
            <a:avLst/>
          </a:prstGeom>
        </p:spPr>
        <p:txBody>
          <a:bodyPr wrap="square">
            <a:spAutoFit/>
          </a:bodyPr>
          <a:lstStyle/>
          <a:p>
            <a:pPr algn="ctr"/>
            <a:r>
              <a:rPr lang="fr-BE" altLang="nl-BE" sz="2000" dirty="0" smtClean="0">
                <a:solidFill>
                  <a:schemeClr val="tx2">
                    <a:lumMod val="60000"/>
                    <a:lumOff val="40000"/>
                  </a:schemeClr>
                </a:solidFill>
                <a:latin typeface="Arial" panose="020B0604020202020204" pitchFamily="34" charset="0"/>
                <a:cs typeface="Arial" panose="020B0604020202020204" pitchFamily="34" charset="0"/>
              </a:rPr>
              <a:t>« </a:t>
            </a:r>
            <a:r>
              <a:rPr lang="fr-BE" altLang="nl-BE" sz="2000" dirty="0" err="1" smtClean="0">
                <a:solidFill>
                  <a:schemeClr val="tx2">
                    <a:lumMod val="60000"/>
                    <a:lumOff val="40000"/>
                  </a:schemeClr>
                </a:solidFill>
                <a:latin typeface="Arial" panose="020B0604020202020204" pitchFamily="34" charset="0"/>
                <a:cs typeface="Arial" panose="020B0604020202020204" pitchFamily="34" charset="0"/>
              </a:rPr>
              <a:t>Hoog-trofische</a:t>
            </a:r>
            <a:r>
              <a:rPr lang="fr-BE" altLang="nl-BE" sz="2000" dirty="0">
                <a:solidFill>
                  <a:schemeClr val="tx2">
                    <a:lumMod val="60000"/>
                    <a:lumOff val="40000"/>
                  </a:schemeClr>
                </a:solidFill>
                <a:latin typeface="Arial" panose="020B0604020202020204" pitchFamily="34" charset="0"/>
                <a:cs typeface="Arial" panose="020B0604020202020204" pitchFamily="34" charset="0"/>
              </a:rPr>
              <a:t> » </a:t>
            </a:r>
            <a:r>
              <a:rPr lang="fr-BE" altLang="nl-BE" sz="2000" dirty="0" err="1">
                <a:solidFill>
                  <a:schemeClr val="tx2">
                    <a:lumMod val="60000"/>
                    <a:lumOff val="40000"/>
                  </a:schemeClr>
                </a:solidFill>
                <a:latin typeface="Arial" panose="020B0604020202020204" pitchFamily="34" charset="0"/>
                <a:cs typeface="Arial" panose="020B0604020202020204" pitchFamily="34" charset="0"/>
              </a:rPr>
              <a:t>vissen</a:t>
            </a:r>
            <a:r>
              <a:rPr lang="fr-BE" altLang="nl-BE" sz="2000" dirty="0">
                <a:solidFill>
                  <a:schemeClr val="tx2">
                    <a:lumMod val="60000"/>
                    <a:lumOff val="40000"/>
                  </a:schemeClr>
                </a:solidFill>
                <a:latin typeface="Arial" panose="020B0604020202020204" pitchFamily="34" charset="0"/>
                <a:cs typeface="Arial" panose="020B0604020202020204" pitchFamily="34" charset="0"/>
              </a:rPr>
              <a:t> N-</a:t>
            </a:r>
            <a:r>
              <a:rPr lang="fr-BE" altLang="nl-BE" sz="2000" dirty="0" err="1">
                <a:solidFill>
                  <a:schemeClr val="tx2">
                    <a:lumMod val="60000"/>
                    <a:lumOff val="40000"/>
                  </a:schemeClr>
                </a:solidFill>
                <a:latin typeface="Arial" panose="020B0604020202020204" pitchFamily="34" charset="0"/>
                <a:cs typeface="Arial" panose="020B0604020202020204" pitchFamily="34" charset="0"/>
              </a:rPr>
              <a:t>Atlantische</a:t>
            </a:r>
            <a:r>
              <a:rPr lang="fr-BE" altLang="nl-BE" sz="2000" dirty="0">
                <a:solidFill>
                  <a:schemeClr val="tx2">
                    <a:lumMod val="60000"/>
                    <a:lumOff val="40000"/>
                  </a:schemeClr>
                </a:solidFill>
                <a:latin typeface="Arial" panose="020B0604020202020204" pitchFamily="34" charset="0"/>
                <a:cs typeface="Arial" panose="020B0604020202020204" pitchFamily="34" charset="0"/>
              </a:rPr>
              <a:t> </a:t>
            </a:r>
            <a:r>
              <a:rPr lang="fr-BE" altLang="nl-BE" sz="2000" dirty="0" err="1">
                <a:solidFill>
                  <a:schemeClr val="tx2">
                    <a:lumMod val="60000"/>
                    <a:lumOff val="40000"/>
                  </a:schemeClr>
                </a:solidFill>
                <a:latin typeface="Arial" panose="020B0604020202020204" pitchFamily="34" charset="0"/>
                <a:cs typeface="Arial" panose="020B0604020202020204" pitchFamily="34" charset="0"/>
              </a:rPr>
              <a:t>gebied</a:t>
            </a:r>
            <a:r>
              <a:rPr lang="fr-BE" altLang="nl-BE" sz="2000" dirty="0">
                <a:solidFill>
                  <a:schemeClr val="tx2">
                    <a:lumMod val="60000"/>
                    <a:lumOff val="40000"/>
                  </a:schemeClr>
                </a:solidFill>
                <a:latin typeface="Arial" panose="020B0604020202020204" pitchFamily="34" charset="0"/>
                <a:cs typeface="Arial" panose="020B0604020202020204" pitchFamily="34" charset="0"/>
              </a:rPr>
              <a:t>: </a:t>
            </a:r>
          </a:p>
          <a:p>
            <a:pPr algn="ctr"/>
            <a:r>
              <a:rPr lang="fr-BE" altLang="nl-BE" sz="2000" dirty="0" err="1">
                <a:solidFill>
                  <a:schemeClr val="tx2">
                    <a:lumMod val="60000"/>
                    <a:lumOff val="40000"/>
                  </a:schemeClr>
                </a:solidFill>
                <a:latin typeface="Arial" panose="020B0604020202020204" pitchFamily="34" charset="0"/>
                <a:cs typeface="Arial" panose="020B0604020202020204" pitchFamily="34" charset="0"/>
              </a:rPr>
              <a:t>biomassa</a:t>
            </a:r>
            <a:r>
              <a:rPr lang="fr-BE" altLang="nl-BE" sz="2000" dirty="0">
                <a:solidFill>
                  <a:schemeClr val="tx2">
                    <a:lumMod val="60000"/>
                    <a:lumOff val="40000"/>
                  </a:schemeClr>
                </a:solidFill>
                <a:latin typeface="Arial" panose="020B0604020202020204" pitchFamily="34" charset="0"/>
                <a:cs typeface="Arial" panose="020B0604020202020204" pitchFamily="34" charset="0"/>
              </a:rPr>
              <a:t> met </a:t>
            </a:r>
            <a:r>
              <a:rPr lang="fr-BE" altLang="nl-BE" sz="2000" u="sng" dirty="0">
                <a:solidFill>
                  <a:schemeClr val="tx2">
                    <a:lumMod val="60000"/>
                    <a:lumOff val="40000"/>
                  </a:schemeClr>
                </a:solidFill>
                <a:latin typeface="Arial" panose="020B0604020202020204" pitchFamily="34" charset="0"/>
                <a:cs typeface="Arial" panose="020B0604020202020204" pitchFamily="34" charset="0"/>
              </a:rPr>
              <a:t>factor 9</a:t>
            </a:r>
            <a:r>
              <a:rPr lang="fr-BE" altLang="nl-BE" sz="2000" dirty="0">
                <a:solidFill>
                  <a:schemeClr val="tx2">
                    <a:lumMod val="60000"/>
                    <a:lumOff val="40000"/>
                  </a:schemeClr>
                </a:solidFill>
                <a:latin typeface="Arial" panose="020B0604020202020204" pitchFamily="34" charset="0"/>
                <a:cs typeface="Arial" panose="020B0604020202020204" pitchFamily="34" charset="0"/>
              </a:rPr>
              <a:t> </a:t>
            </a:r>
            <a:r>
              <a:rPr lang="fr-BE" altLang="nl-BE" sz="2000" dirty="0" smtClean="0">
                <a:solidFill>
                  <a:schemeClr val="tx2">
                    <a:lumMod val="60000"/>
                    <a:lumOff val="40000"/>
                  </a:schemeClr>
                </a:solidFill>
                <a:latin typeface="Arial" panose="020B0604020202020204" pitchFamily="34" charset="0"/>
                <a:cs typeface="Arial" panose="020B0604020202020204" pitchFamily="34" charset="0"/>
              </a:rPr>
              <a:t>(!) </a:t>
            </a:r>
            <a:r>
              <a:rPr lang="fr-BE" altLang="nl-BE" sz="2000" dirty="0" err="1" smtClean="0">
                <a:solidFill>
                  <a:schemeClr val="tx2">
                    <a:lumMod val="60000"/>
                    <a:lumOff val="40000"/>
                  </a:schemeClr>
                </a:solidFill>
                <a:latin typeface="Arial" panose="020B0604020202020204" pitchFamily="34" charset="0"/>
                <a:cs typeface="Arial" panose="020B0604020202020204" pitchFamily="34" charset="0"/>
              </a:rPr>
              <a:t>gedaald</a:t>
            </a:r>
            <a:r>
              <a:rPr lang="fr-BE" altLang="nl-BE" sz="2000" dirty="0" smtClean="0">
                <a:solidFill>
                  <a:schemeClr val="tx2">
                    <a:lumMod val="60000"/>
                    <a:lumOff val="40000"/>
                  </a:schemeClr>
                </a:solidFill>
                <a:latin typeface="Arial" panose="020B0604020202020204" pitchFamily="34" charset="0"/>
                <a:cs typeface="Arial" panose="020B0604020202020204" pitchFamily="34" charset="0"/>
              </a:rPr>
              <a:t> </a:t>
            </a:r>
            <a:r>
              <a:rPr lang="fr-BE" altLang="nl-BE" sz="2000" dirty="0">
                <a:solidFill>
                  <a:schemeClr val="tx2">
                    <a:lumMod val="60000"/>
                    <a:lumOff val="40000"/>
                  </a:schemeClr>
                </a:solidFill>
                <a:latin typeface="Arial" panose="020B0604020202020204" pitchFamily="34" charset="0"/>
                <a:cs typeface="Arial" panose="020B0604020202020204" pitchFamily="34" charset="0"/>
              </a:rPr>
              <a:t>in </a:t>
            </a:r>
            <a:r>
              <a:rPr lang="fr-BE" altLang="nl-BE" sz="2000" dirty="0" err="1">
                <a:solidFill>
                  <a:schemeClr val="tx2">
                    <a:lumMod val="60000"/>
                    <a:lumOff val="40000"/>
                  </a:schemeClr>
                </a:solidFill>
                <a:latin typeface="Arial" panose="020B0604020202020204" pitchFamily="34" charset="0"/>
                <a:cs typeface="Arial" panose="020B0604020202020204" pitchFamily="34" charset="0"/>
              </a:rPr>
              <a:t>eeuw</a:t>
            </a:r>
            <a:r>
              <a:rPr lang="fr-BE" altLang="nl-BE" sz="2000" dirty="0">
                <a:solidFill>
                  <a:schemeClr val="tx2">
                    <a:lumMod val="60000"/>
                    <a:lumOff val="40000"/>
                  </a:schemeClr>
                </a:solidFill>
                <a:latin typeface="Arial" panose="020B0604020202020204" pitchFamily="34" charset="0"/>
                <a:cs typeface="Arial" panose="020B0604020202020204" pitchFamily="34" charset="0"/>
              </a:rPr>
              <a:t> </a:t>
            </a:r>
            <a:r>
              <a:rPr lang="fr-BE" altLang="nl-BE" sz="2000" dirty="0" err="1">
                <a:solidFill>
                  <a:schemeClr val="tx2">
                    <a:lumMod val="60000"/>
                    <a:lumOff val="40000"/>
                  </a:schemeClr>
                </a:solidFill>
                <a:latin typeface="Arial" panose="020B0604020202020204" pitchFamily="34" charset="0"/>
                <a:cs typeface="Arial" panose="020B0604020202020204" pitchFamily="34" charset="0"/>
              </a:rPr>
              <a:t>tijd</a:t>
            </a:r>
            <a:endParaRPr lang="en-GB" altLang="nl-BE" sz="2000"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9" name="Rectangle 5"/>
          <p:cNvSpPr>
            <a:spLocks noChangeArrowheads="1"/>
          </p:cNvSpPr>
          <p:nvPr/>
        </p:nvSpPr>
        <p:spPr bwMode="auto">
          <a:xfrm>
            <a:off x="4176713" y="6156694"/>
            <a:ext cx="4787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BE" altLang="nl-BE" sz="1400" i="1" dirty="0">
                <a:solidFill>
                  <a:schemeClr val="tx2"/>
                </a:solidFill>
                <a:cs typeface="Arial" panose="020B0604020202020204" pitchFamily="34" charset="0"/>
              </a:rPr>
              <a:t>Christensen et al. (2003). </a:t>
            </a:r>
            <a:r>
              <a:rPr lang="fr-BE" altLang="nl-BE" sz="1400" i="1" dirty="0" err="1">
                <a:solidFill>
                  <a:schemeClr val="tx2"/>
                </a:solidFill>
                <a:cs typeface="Arial" panose="020B0604020202020204" pitchFamily="34" charset="0"/>
              </a:rPr>
              <a:t>Hundred-year</a:t>
            </a:r>
            <a:r>
              <a:rPr lang="fr-BE" altLang="nl-BE" sz="1400" i="1" dirty="0">
                <a:solidFill>
                  <a:schemeClr val="tx2"/>
                </a:solidFill>
                <a:cs typeface="Arial" panose="020B0604020202020204" pitchFamily="34" charset="0"/>
              </a:rPr>
              <a:t> </a:t>
            </a:r>
            <a:r>
              <a:rPr lang="fr-BE" altLang="nl-BE" sz="1400" i="1" dirty="0" err="1">
                <a:solidFill>
                  <a:schemeClr val="tx2"/>
                </a:solidFill>
                <a:cs typeface="Arial" panose="020B0604020202020204" pitchFamily="34" charset="0"/>
              </a:rPr>
              <a:t>decline</a:t>
            </a:r>
            <a:r>
              <a:rPr lang="fr-BE" altLang="nl-BE" sz="1400" i="1" dirty="0">
                <a:solidFill>
                  <a:schemeClr val="tx2"/>
                </a:solidFill>
                <a:cs typeface="Arial" panose="020B0604020202020204" pitchFamily="34" charset="0"/>
              </a:rPr>
              <a:t> of </a:t>
            </a:r>
            <a:r>
              <a:rPr lang="fr-BE" altLang="nl-BE" sz="1400" i="1" dirty="0" err="1">
                <a:solidFill>
                  <a:schemeClr val="tx2"/>
                </a:solidFill>
                <a:cs typeface="Arial" panose="020B0604020202020204" pitchFamily="34" charset="0"/>
              </a:rPr>
              <a:t>North</a:t>
            </a:r>
            <a:r>
              <a:rPr lang="fr-BE" altLang="nl-BE" sz="1400" i="1" dirty="0">
                <a:solidFill>
                  <a:schemeClr val="tx2"/>
                </a:solidFill>
                <a:cs typeface="Arial" panose="020B0604020202020204" pitchFamily="34" charset="0"/>
              </a:rPr>
              <a:t> Atlantic </a:t>
            </a:r>
            <a:r>
              <a:rPr lang="fr-BE" altLang="nl-BE" sz="1400" i="1" dirty="0" err="1">
                <a:solidFill>
                  <a:schemeClr val="tx2"/>
                </a:solidFill>
                <a:cs typeface="Arial" panose="020B0604020202020204" pitchFamily="34" charset="0"/>
              </a:rPr>
              <a:t>predatory</a:t>
            </a:r>
            <a:r>
              <a:rPr lang="fr-BE" altLang="nl-BE" sz="1400" i="1" dirty="0">
                <a:solidFill>
                  <a:schemeClr val="tx2"/>
                </a:solidFill>
                <a:cs typeface="Arial" panose="020B0604020202020204" pitchFamily="34" charset="0"/>
              </a:rPr>
              <a:t> </a:t>
            </a:r>
            <a:r>
              <a:rPr lang="fr-BE" altLang="nl-BE" sz="1400" i="1" dirty="0" err="1">
                <a:solidFill>
                  <a:schemeClr val="tx2"/>
                </a:solidFill>
                <a:cs typeface="Arial" panose="020B0604020202020204" pitchFamily="34" charset="0"/>
              </a:rPr>
              <a:t>fishes</a:t>
            </a:r>
            <a:r>
              <a:rPr lang="fr-BE" altLang="nl-BE" sz="1400" i="1" dirty="0">
                <a:solidFill>
                  <a:schemeClr val="tx2"/>
                </a:solidFill>
                <a:cs typeface="Arial" panose="020B0604020202020204" pitchFamily="34" charset="0"/>
              </a:rPr>
              <a:t>. Fish &amp; </a:t>
            </a:r>
            <a:r>
              <a:rPr lang="fr-BE" altLang="nl-BE" sz="1400" i="1" dirty="0" err="1">
                <a:solidFill>
                  <a:schemeClr val="tx2"/>
                </a:solidFill>
                <a:cs typeface="Arial" panose="020B0604020202020204" pitchFamily="34" charset="0"/>
              </a:rPr>
              <a:t>Fisheries</a:t>
            </a:r>
            <a:r>
              <a:rPr lang="fr-BE" altLang="nl-BE" sz="1400" i="1" dirty="0">
                <a:solidFill>
                  <a:schemeClr val="tx2"/>
                </a:solidFill>
                <a:cs typeface="Arial" panose="020B0604020202020204" pitchFamily="34" charset="0"/>
              </a:rPr>
              <a:t> 4(1): 1-24</a:t>
            </a:r>
            <a:endParaRPr lang="en-GB" altLang="nl-BE" sz="1400" i="1" dirty="0">
              <a:solidFill>
                <a:schemeClr val="tx2"/>
              </a:solidFill>
              <a:cs typeface="Arial" panose="020B0604020202020204" pitchFamily="34" charset="0"/>
            </a:endParaRPr>
          </a:p>
        </p:txBody>
      </p:sp>
      <p:grpSp>
        <p:nvGrpSpPr>
          <p:cNvPr id="10" name="Group 6"/>
          <p:cNvGrpSpPr>
            <a:grpSpLocks/>
          </p:cNvGrpSpPr>
          <p:nvPr/>
        </p:nvGrpSpPr>
        <p:grpSpPr bwMode="auto">
          <a:xfrm>
            <a:off x="147638" y="1776413"/>
            <a:ext cx="4352925" cy="4198937"/>
            <a:chOff x="0" y="572"/>
            <a:chExt cx="2835" cy="1967"/>
          </a:xfrm>
        </p:grpSpPr>
        <p:pic>
          <p:nvPicPr>
            <p:cNvPr id="11" name="Picture 7" descr="Christensen-1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2"/>
              <a:ext cx="2835" cy="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1247" y="2251"/>
              <a:ext cx="451"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nl-BE">
                  <a:solidFill>
                    <a:schemeClr val="tx2"/>
                  </a:solidFill>
                </a:rPr>
                <a:t>1900</a:t>
              </a:r>
              <a:endParaRPr lang="nl-NL" altLang="nl-BE">
                <a:solidFill>
                  <a:schemeClr val="tx2"/>
                </a:solidFill>
              </a:endParaRPr>
            </a:p>
          </p:txBody>
        </p:sp>
      </p:grpSp>
      <p:pic>
        <p:nvPicPr>
          <p:cNvPr id="18" name="Picture 10" descr="Christensen-2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773238"/>
            <a:ext cx="4248150"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1"/>
          <p:cNvSpPr txBox="1">
            <a:spLocks noChangeArrowheads="1"/>
          </p:cNvSpPr>
          <p:nvPr/>
        </p:nvSpPr>
        <p:spPr bwMode="auto">
          <a:xfrm>
            <a:off x="6666282" y="5357292"/>
            <a:ext cx="692416" cy="367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nl-BE">
                <a:solidFill>
                  <a:schemeClr val="tx2"/>
                </a:solidFill>
              </a:rPr>
              <a:t>2000</a:t>
            </a:r>
            <a:endParaRPr lang="nl-NL" altLang="nl-BE">
              <a:solidFill>
                <a:schemeClr val="tx2"/>
              </a:solidFill>
            </a:endParaRPr>
          </a:p>
        </p:txBody>
      </p:sp>
    </p:spTree>
    <p:extLst>
      <p:ext uri="{BB962C8B-B14F-4D97-AF65-F5344CB8AC3E}">
        <p14:creationId xmlns:p14="http://schemas.microsoft.com/office/powerpoint/2010/main" val="20513145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55432" cy="6941574"/>
          </a:xfrm>
          <a:prstGeom prst="rect">
            <a:avLst/>
          </a:prstGeom>
        </p:spPr>
      </p:pic>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Overbevissing e.a.</a:t>
            </a:r>
            <a:endParaRPr lang="en-GB" altLang="en-US" sz="4000" b="1" dirty="0">
              <a:solidFill>
                <a:srgbClr val="0070C0"/>
              </a:solidFill>
            </a:endParaRPr>
          </a:p>
        </p:txBody>
      </p:sp>
      <p:sp>
        <p:nvSpPr>
          <p:cNvPr id="5" name="Rectangle 4"/>
          <p:cNvSpPr/>
          <p:nvPr/>
        </p:nvSpPr>
        <p:spPr>
          <a:xfrm>
            <a:off x="1715729" y="893533"/>
            <a:ext cx="6081252" cy="400110"/>
          </a:xfrm>
          <a:prstGeom prst="rect">
            <a:avLst/>
          </a:prstGeom>
        </p:spPr>
        <p:txBody>
          <a:bodyPr wrap="square">
            <a:spAutoFit/>
          </a:bodyPr>
          <a:lstStyle/>
          <a:p>
            <a:pPr algn="ctr"/>
            <a:r>
              <a:rPr lang="fr-BE" altLang="nl-BE" sz="2000" dirty="0" err="1" smtClean="0">
                <a:solidFill>
                  <a:schemeClr val="tx2">
                    <a:lumMod val="60000"/>
                    <a:lumOff val="40000"/>
                  </a:schemeClr>
                </a:solidFill>
                <a:latin typeface="Arial" panose="020B0604020202020204" pitchFamily="34" charset="0"/>
                <a:cs typeface="Arial" panose="020B0604020202020204" pitchFamily="34" charset="0"/>
              </a:rPr>
              <a:t>Kleine</a:t>
            </a:r>
            <a:r>
              <a:rPr lang="fr-BE" altLang="nl-BE" sz="2000" dirty="0" smtClean="0">
                <a:solidFill>
                  <a:schemeClr val="tx2">
                    <a:lumMod val="60000"/>
                    <a:lumOff val="40000"/>
                  </a:schemeClr>
                </a:solidFill>
                <a:latin typeface="Arial" panose="020B0604020202020204" pitchFamily="34" charset="0"/>
                <a:cs typeface="Arial" panose="020B0604020202020204" pitchFamily="34" charset="0"/>
              </a:rPr>
              <a:t> </a:t>
            </a:r>
            <a:r>
              <a:rPr lang="fr-BE" altLang="nl-BE" sz="2000" dirty="0" err="1" smtClean="0">
                <a:solidFill>
                  <a:schemeClr val="tx2">
                    <a:lumMod val="60000"/>
                    <a:lumOff val="40000"/>
                  </a:schemeClr>
                </a:solidFill>
                <a:latin typeface="Arial" panose="020B0604020202020204" pitchFamily="34" charset="0"/>
                <a:cs typeface="Arial" panose="020B0604020202020204" pitchFamily="34" charset="0"/>
              </a:rPr>
              <a:t>kustvisser</a:t>
            </a:r>
            <a:r>
              <a:rPr lang="fr-BE" altLang="nl-BE" sz="2000" dirty="0" smtClean="0">
                <a:solidFill>
                  <a:schemeClr val="tx2">
                    <a:lumMod val="60000"/>
                    <a:lumOff val="40000"/>
                  </a:schemeClr>
                </a:solidFill>
                <a:latin typeface="Arial" panose="020B0604020202020204" pitchFamily="34" charset="0"/>
                <a:cs typeface="Arial" panose="020B0604020202020204" pitchFamily="34" charset="0"/>
              </a:rPr>
              <a:t> vs. </a:t>
            </a:r>
            <a:r>
              <a:rPr lang="fr-BE" altLang="nl-BE" sz="2000" dirty="0" err="1" smtClean="0">
                <a:solidFill>
                  <a:schemeClr val="tx2">
                    <a:lumMod val="60000"/>
                    <a:lumOff val="40000"/>
                  </a:schemeClr>
                </a:solidFill>
                <a:latin typeface="Arial" panose="020B0604020202020204" pitchFamily="34" charset="0"/>
                <a:cs typeface="Arial" panose="020B0604020202020204" pitchFamily="34" charset="0"/>
              </a:rPr>
              <a:t>Industriële</a:t>
            </a:r>
            <a:r>
              <a:rPr lang="fr-BE" altLang="nl-BE" sz="2000" dirty="0" smtClean="0">
                <a:solidFill>
                  <a:schemeClr val="tx2">
                    <a:lumMod val="60000"/>
                    <a:lumOff val="40000"/>
                  </a:schemeClr>
                </a:solidFill>
                <a:latin typeface="Arial" panose="020B0604020202020204" pitchFamily="34" charset="0"/>
                <a:cs typeface="Arial" panose="020B0604020202020204" pitchFamily="34" charset="0"/>
              </a:rPr>
              <a:t> </a:t>
            </a:r>
            <a:r>
              <a:rPr lang="fr-BE" altLang="nl-BE" sz="2000" dirty="0" err="1" smtClean="0">
                <a:solidFill>
                  <a:schemeClr val="tx2">
                    <a:lumMod val="60000"/>
                    <a:lumOff val="40000"/>
                  </a:schemeClr>
                </a:solidFill>
                <a:latin typeface="Arial" panose="020B0604020202020204" pitchFamily="34" charset="0"/>
                <a:cs typeface="Arial" panose="020B0604020202020204" pitchFamily="34" charset="0"/>
              </a:rPr>
              <a:t>fabrieksschepen</a:t>
            </a:r>
            <a:endParaRPr lang="en-GB" altLang="nl-BE" sz="2000"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24" y="5951437"/>
            <a:ext cx="758049" cy="76911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413" y="5951437"/>
            <a:ext cx="758128" cy="769116"/>
          </a:xfrm>
          <a:prstGeom prst="rect">
            <a:avLst/>
          </a:prstGeom>
        </p:spPr>
      </p:pic>
    </p:spTree>
    <p:extLst>
      <p:ext uri="{BB962C8B-B14F-4D97-AF65-F5344CB8AC3E}">
        <p14:creationId xmlns:p14="http://schemas.microsoft.com/office/powerpoint/2010/main" val="23936063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Gender gelijkheid</a:t>
            </a:r>
            <a:endParaRPr lang="en-GB" altLang="en-US" sz="4000" b="1" dirty="0">
              <a:solidFill>
                <a:schemeClr val="bg1"/>
              </a:solidFill>
            </a:endParaRPr>
          </a:p>
        </p:txBody>
      </p:sp>
      <p:sp>
        <p:nvSpPr>
          <p:cNvPr id="5" name="Rectangle 4"/>
          <p:cNvSpPr/>
          <p:nvPr/>
        </p:nvSpPr>
        <p:spPr>
          <a:xfrm>
            <a:off x="4252452" y="823774"/>
            <a:ext cx="1745226" cy="707886"/>
          </a:xfrm>
          <a:prstGeom prst="rect">
            <a:avLst/>
          </a:prstGeom>
        </p:spPr>
        <p:txBody>
          <a:bodyPr wrap="square">
            <a:spAutoFit/>
          </a:bodyPr>
          <a:lstStyle/>
          <a:p>
            <a:pPr algn="ctr"/>
            <a:r>
              <a:rPr lang="fr-BE" altLang="nl-BE" sz="2000" dirty="0" err="1" smtClean="0">
                <a:solidFill>
                  <a:schemeClr val="bg1"/>
                </a:solidFill>
                <a:latin typeface="Arial" panose="020B0604020202020204" pitchFamily="34" charset="0"/>
                <a:cs typeface="Arial" panose="020B0604020202020204" pitchFamily="34" charset="0"/>
              </a:rPr>
              <a:t>Vrouwen</a:t>
            </a:r>
            <a:r>
              <a:rPr lang="fr-BE" altLang="nl-BE" sz="2000" dirty="0" smtClean="0">
                <a:solidFill>
                  <a:schemeClr val="bg1"/>
                </a:solidFill>
                <a:latin typeface="Arial" panose="020B0604020202020204" pitchFamily="34" charset="0"/>
                <a:cs typeface="Arial" panose="020B0604020202020204" pitchFamily="34" charset="0"/>
              </a:rPr>
              <a:t> </a:t>
            </a:r>
            <a:r>
              <a:rPr lang="fr-BE" altLang="nl-BE" sz="2000" dirty="0" err="1" smtClean="0">
                <a:solidFill>
                  <a:schemeClr val="bg1"/>
                </a:solidFill>
                <a:latin typeface="Arial" panose="020B0604020202020204" pitchFamily="34" charset="0"/>
                <a:cs typeface="Arial" panose="020B0604020202020204" pitchFamily="34" charset="0"/>
              </a:rPr>
              <a:t>aan</a:t>
            </a:r>
            <a:r>
              <a:rPr lang="fr-BE" altLang="nl-BE" sz="2000" dirty="0" smtClean="0">
                <a:solidFill>
                  <a:schemeClr val="bg1"/>
                </a:solidFill>
                <a:latin typeface="Arial" panose="020B0604020202020204" pitchFamily="34" charset="0"/>
                <a:cs typeface="Arial" panose="020B0604020202020204" pitchFamily="34" charset="0"/>
              </a:rPr>
              <a:t> het </a:t>
            </a:r>
            <a:r>
              <a:rPr lang="fr-BE" altLang="nl-BE" sz="2000" dirty="0" err="1" smtClean="0">
                <a:solidFill>
                  <a:schemeClr val="bg1"/>
                </a:solidFill>
                <a:latin typeface="Arial" panose="020B0604020202020204" pitchFamily="34" charset="0"/>
                <a:cs typeface="Arial" panose="020B0604020202020204" pitchFamily="34" charset="0"/>
              </a:rPr>
              <a:t>roer</a:t>
            </a:r>
            <a:endParaRPr lang="en-GB" altLang="nl-BE" sz="20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82" y="5951437"/>
            <a:ext cx="758049" cy="76911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413" y="5951437"/>
            <a:ext cx="758128" cy="76911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6723" y="5967263"/>
            <a:ext cx="737148" cy="753290"/>
          </a:xfrm>
          <a:prstGeom prst="rect">
            <a:avLst/>
          </a:prstGeom>
        </p:spPr>
      </p:pic>
    </p:spTree>
    <p:extLst>
      <p:ext uri="{BB962C8B-B14F-4D97-AF65-F5344CB8AC3E}">
        <p14:creationId xmlns:p14="http://schemas.microsoft.com/office/powerpoint/2010/main" val="2688615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71475" y="141288"/>
            <a:ext cx="6934200"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smtClean="0">
                <a:solidFill>
                  <a:schemeClr val="tx2"/>
                </a:solidFill>
              </a:rPr>
              <a:t>Klimaat- e.a. migratie</a:t>
            </a:r>
            <a:endParaRPr lang="nl-NL" altLang="en-US" sz="4000" dirty="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63" y="5769077"/>
            <a:ext cx="902818" cy="90281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247" y="5769077"/>
            <a:ext cx="861822" cy="88069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563" y="993059"/>
            <a:ext cx="8815564" cy="4601988"/>
          </a:xfrm>
          <a:prstGeom prst="rect">
            <a:avLst/>
          </a:prstGeom>
        </p:spPr>
      </p:pic>
    </p:spTree>
    <p:extLst>
      <p:ext uri="{BB962C8B-B14F-4D97-AF65-F5344CB8AC3E}">
        <p14:creationId xmlns:p14="http://schemas.microsoft.com/office/powerpoint/2010/main" val="37836401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Armoedebestrijding door o.a.</a:t>
            </a:r>
            <a:endParaRPr lang="en-GB" altLang="en-US" sz="4000" b="1" dirty="0">
              <a:solidFill>
                <a:srgbClr val="0070C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232"/>
            <a:ext cx="9144000" cy="59337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1410" y="5951437"/>
            <a:ext cx="758049" cy="7691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413" y="5951437"/>
            <a:ext cx="758128" cy="769116"/>
          </a:xfrm>
          <a:prstGeom prst="rect">
            <a:avLst/>
          </a:prstGeom>
        </p:spPr>
      </p:pic>
    </p:spTree>
    <p:extLst>
      <p:ext uri="{BB962C8B-B14F-4D97-AF65-F5344CB8AC3E}">
        <p14:creationId xmlns:p14="http://schemas.microsoft.com/office/powerpoint/2010/main" val="3223506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9" y="0"/>
            <a:ext cx="9367341" cy="6858000"/>
          </a:xfrm>
          <a:prstGeom prst="rect">
            <a:avLst/>
          </a:prstGeom>
        </p:spPr>
      </p:pic>
      <p:sp>
        <p:nvSpPr>
          <p:cNvPr id="2" name="Rectangle 10"/>
          <p:cNvSpPr>
            <a:spLocks noChangeArrowheads="1"/>
          </p:cNvSpPr>
          <p:nvPr/>
        </p:nvSpPr>
        <p:spPr bwMode="auto">
          <a:xfrm>
            <a:off x="1398499" y="2213300"/>
            <a:ext cx="69392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45% Aarde amper beheerd</a:t>
            </a:r>
            <a:endParaRPr lang="en-GB" altLang="en-US" sz="4000" b="1"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318" y="245806"/>
            <a:ext cx="998682" cy="998682"/>
          </a:xfrm>
          <a:prstGeom prst="rect">
            <a:avLst/>
          </a:prstGeom>
        </p:spPr>
      </p:pic>
    </p:spTree>
    <p:extLst>
      <p:ext uri="{BB962C8B-B14F-4D97-AF65-F5344CB8AC3E}">
        <p14:creationId xmlns:p14="http://schemas.microsoft.com/office/powerpoint/2010/main" val="1031475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57" y="5867399"/>
            <a:ext cx="824159" cy="824159"/>
          </a:xfrm>
          <a:prstGeom prst="rect">
            <a:avLst/>
          </a:prstGeom>
        </p:spPr>
      </p:pic>
      <p:grpSp>
        <p:nvGrpSpPr>
          <p:cNvPr id="5" name="Group 4"/>
          <p:cNvGrpSpPr>
            <a:grpSpLocks/>
          </p:cNvGrpSpPr>
          <p:nvPr/>
        </p:nvGrpSpPr>
        <p:grpSpPr bwMode="auto">
          <a:xfrm>
            <a:off x="3175" y="-98425"/>
            <a:ext cx="9204325" cy="3827463"/>
            <a:chOff x="395307" y="343580"/>
            <a:chExt cx="9204630" cy="3827419"/>
          </a:xfrm>
        </p:grpSpPr>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307" y="343580"/>
              <a:ext cx="9204630" cy="382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p:nvSpPr>
          <p:spPr bwMode="auto">
            <a:xfrm>
              <a:off x="739003" y="3294804"/>
              <a:ext cx="4896544" cy="67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fr-BE" altLang="en-US" i="1">
                  <a:solidFill>
                    <a:schemeClr val="bg1"/>
                  </a:solidFill>
                  <a:cs typeface="Arial" panose="020B0604020202020204" pitchFamily="34" charset="0"/>
                </a:rPr>
                <a:t>België (Global Sea Mineral Resources) explorerend in Stille Oceaan </a:t>
              </a:r>
              <a:r>
                <a:rPr lang="fr-BE" altLang="en-US" sz="1400" i="1">
                  <a:solidFill>
                    <a:schemeClr val="bg1"/>
                  </a:solidFill>
                  <a:cs typeface="Arial" panose="020B0604020202020204" pitchFamily="34" charset="0"/>
                </a:rPr>
                <a:t>(Pirlet et al 2015)</a:t>
              </a:r>
              <a:r>
                <a:rPr lang="fr-BE" altLang="en-US" sz="2000" i="1">
                  <a:solidFill>
                    <a:schemeClr val="bg1"/>
                  </a:solidFill>
                  <a:cs typeface="Arial" panose="020B0604020202020204" pitchFamily="34" charset="0"/>
                </a:rPr>
                <a:t> </a:t>
              </a:r>
              <a:endParaRPr lang="en-GB" altLang="en-US" sz="2000">
                <a:solidFill>
                  <a:schemeClr val="bg1"/>
                </a:solidFill>
                <a:cs typeface="Arial" panose="020B0604020202020204" pitchFamily="34" charset="0"/>
              </a:endParaRPr>
            </a:p>
          </p:txBody>
        </p:sp>
      </p:grpSp>
      <p:pic>
        <p:nvPicPr>
          <p:cNvPr id="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88" y="3740150"/>
            <a:ext cx="73802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371475" y="141288"/>
            <a:ext cx="6934200"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a:solidFill>
                  <a:schemeClr val="bg1"/>
                </a:solidFill>
              </a:rPr>
              <a:t>Ertsenwinning in diepzee?</a:t>
            </a:r>
            <a:endParaRPr lang="nl-NL" altLang="en-US" sz="4000" dirty="0">
              <a:solidFill>
                <a:schemeClr val="bg1"/>
              </a:solidFill>
            </a:endParaRPr>
          </a:p>
        </p:txBody>
      </p:sp>
      <p:pic>
        <p:nvPicPr>
          <p:cNvPr id="1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8375" y="3736975"/>
            <a:ext cx="19685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p:cNvSpPr>
            <a:spLocks noChangeArrowheads="1"/>
          </p:cNvSpPr>
          <p:nvPr/>
        </p:nvSpPr>
        <p:spPr bwMode="auto">
          <a:xfrm rot="5400000">
            <a:off x="7857331" y="4958557"/>
            <a:ext cx="230822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fr-BE" altLang="en-US" sz="1600" i="1">
                <a:solidFill>
                  <a:schemeClr val="bg1"/>
                </a:solidFill>
                <a:cs typeface="Arial" panose="020B0604020202020204" pitchFamily="34" charset="0"/>
              </a:rPr>
              <a:t>Mangaanknollen</a:t>
            </a:r>
            <a:endParaRPr lang="fr-BE" altLang="en-US" sz="800" i="1">
              <a:solidFill>
                <a:schemeClr val="bg1"/>
              </a:solidFill>
              <a:cs typeface="Arial" panose="020B0604020202020204" pitchFamily="34" charset="0"/>
            </a:endParaRPr>
          </a:p>
          <a:p>
            <a:pPr algn="ctr" eaLnBrk="1" hangingPunct="1">
              <a:spcBef>
                <a:spcPct val="20000"/>
              </a:spcBef>
            </a:pPr>
            <a:r>
              <a:rPr lang="fr-BE" altLang="en-US" sz="800" i="1">
                <a:solidFill>
                  <a:schemeClr val="bg1"/>
                </a:solidFill>
                <a:cs typeface="Arial" panose="020B0604020202020204" pitchFamily="34" charset="0"/>
              </a:rPr>
              <a:t> (</a:t>
            </a:r>
            <a:r>
              <a:rPr lang="fr-BE" altLang="en-US" sz="1000" i="1">
                <a:solidFill>
                  <a:schemeClr val="bg1"/>
                </a:solidFill>
                <a:cs typeface="Arial" panose="020B0604020202020204" pitchFamily="34" charset="0"/>
              </a:rPr>
              <a:t>4-6 km diep: Fe, Mn, Ni, Cu, Co,..)</a:t>
            </a:r>
            <a:endParaRPr lang="en-GB" altLang="en-US" sz="1000">
              <a:solidFill>
                <a:schemeClr val="bg1"/>
              </a:solidFill>
              <a:cs typeface="Arial" panose="020B0604020202020204" pitchFamily="34" charset="0"/>
            </a:endParaRPr>
          </a:p>
        </p:txBody>
      </p:sp>
      <p:sp>
        <p:nvSpPr>
          <p:cNvPr id="11" name="Rectangle 7"/>
          <p:cNvSpPr>
            <a:spLocks noChangeArrowheads="1"/>
          </p:cNvSpPr>
          <p:nvPr/>
        </p:nvSpPr>
        <p:spPr bwMode="auto">
          <a:xfrm rot="5400000">
            <a:off x="5603082" y="4958556"/>
            <a:ext cx="2908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fr-BE" altLang="en-US" sz="1600" i="1">
                <a:solidFill>
                  <a:schemeClr val="bg1"/>
                </a:solidFill>
                <a:cs typeface="Arial" panose="020B0604020202020204" pitchFamily="34" charset="0"/>
              </a:rPr>
              <a:t>Schoorsteen + metaalsulfiden</a:t>
            </a:r>
          </a:p>
          <a:p>
            <a:pPr algn="ctr" eaLnBrk="1" hangingPunct="1">
              <a:spcBef>
                <a:spcPct val="20000"/>
              </a:spcBef>
            </a:pPr>
            <a:r>
              <a:rPr lang="fr-BE" altLang="en-US" sz="1000" i="1">
                <a:solidFill>
                  <a:schemeClr val="bg1"/>
                </a:solidFill>
                <a:cs typeface="Arial" panose="020B0604020202020204" pitchFamily="34" charset="0"/>
              </a:rPr>
              <a:t>(Pb, Zn, Cu, Au, Ar,..)</a:t>
            </a:r>
            <a:endParaRPr lang="en-GB" altLang="en-US" sz="1000">
              <a:solidFill>
                <a:schemeClr val="bg1"/>
              </a:solidFill>
              <a:cs typeface="Arial" panose="020B0604020202020204" pitchFamily="34"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26" y="6021440"/>
            <a:ext cx="704748" cy="704748"/>
          </a:xfrm>
          <a:prstGeom prst="rect">
            <a:avLst/>
          </a:prstGeom>
        </p:spPr>
      </p:pic>
    </p:spTree>
    <p:extLst>
      <p:ext uri="{BB962C8B-B14F-4D97-AF65-F5344CB8AC3E}">
        <p14:creationId xmlns:p14="http://schemas.microsoft.com/office/powerpoint/2010/main" val="22639808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Overbevissing e.a.</a:t>
            </a:r>
            <a:endParaRPr lang="en-GB" altLang="en-US" sz="4000" b="1" dirty="0">
              <a:solidFill>
                <a:srgbClr val="0070C0"/>
              </a:solidFill>
            </a:endParaRPr>
          </a:p>
        </p:txBody>
      </p:sp>
      <p:sp>
        <p:nvSpPr>
          <p:cNvPr id="3" name="TextBox 6"/>
          <p:cNvSpPr txBox="1">
            <a:spLocks noChangeArrowheads="1"/>
          </p:cNvSpPr>
          <p:nvPr/>
        </p:nvSpPr>
        <p:spPr bwMode="auto">
          <a:xfrm>
            <a:off x="3887565" y="1511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 en wat het ons zegt over de N-cyclus</a:t>
            </a:r>
            <a:endParaRPr lang="en-US" altLang="en-US" sz="2000" dirty="0">
              <a:solidFill>
                <a:schemeClr val="bg1"/>
              </a:solidFill>
            </a:endParaRPr>
          </a:p>
        </p:txBody>
      </p:sp>
      <p:sp>
        <p:nvSpPr>
          <p:cNvPr id="6" name="Text Box 7"/>
          <p:cNvSpPr txBox="1">
            <a:spLocks noChangeArrowheads="1"/>
          </p:cNvSpPr>
          <p:nvPr/>
        </p:nvSpPr>
        <p:spPr bwMode="auto">
          <a:xfrm>
            <a:off x="250825" y="1268413"/>
            <a:ext cx="5927725" cy="36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a:solidFill>
                  <a:schemeClr val="bg1"/>
                </a:solidFill>
              </a:rPr>
              <a:t>Kwallen talrijker in Noordzee sinds halfweg 1980s</a:t>
            </a:r>
            <a:endParaRPr lang="en-GB" altLang="en-US">
              <a:solidFill>
                <a:schemeClr val="bg1"/>
              </a:solidFill>
            </a:endParaRPr>
          </a:p>
        </p:txBody>
      </p:sp>
      <p:pic>
        <p:nvPicPr>
          <p:cNvPr id="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 y="992432"/>
            <a:ext cx="4722813" cy="58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sp>
        <p:nvSpPr>
          <p:cNvPr id="11" name="Rectangle 14"/>
          <p:cNvSpPr>
            <a:spLocks noChangeArrowheads="1"/>
          </p:cNvSpPr>
          <p:nvPr/>
        </p:nvSpPr>
        <p:spPr bwMode="auto">
          <a:xfrm>
            <a:off x="5629770" y="2430125"/>
            <a:ext cx="298060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sz="2000" i="1" dirty="0">
                <a:solidFill>
                  <a:srgbClr val="0070C0"/>
                </a:solidFill>
                <a:latin typeface="Myriad Pro" pitchFamily="34" charset="0"/>
                <a:cs typeface="Arial" panose="020B0604020202020204" pitchFamily="34" charset="0"/>
              </a:rPr>
              <a:t>The </a:t>
            </a:r>
            <a:r>
              <a:rPr lang="fr-BE" altLang="en-US" sz="2000" b="1" i="1" dirty="0" err="1">
                <a:solidFill>
                  <a:srgbClr val="0070C0"/>
                </a:solidFill>
                <a:latin typeface="Myriad Pro" pitchFamily="34" charset="0"/>
                <a:cs typeface="Arial" panose="020B0604020202020204" pitchFamily="34" charset="0"/>
              </a:rPr>
              <a:t>Piscatorial</a:t>
            </a:r>
            <a:r>
              <a:rPr lang="fr-BE" altLang="en-US" sz="2000" b="1" i="1" dirty="0">
                <a:solidFill>
                  <a:srgbClr val="0070C0"/>
                </a:solidFill>
                <a:latin typeface="Myriad Pro" pitchFamily="34" charset="0"/>
                <a:cs typeface="Arial" panose="020B0604020202020204" pitchFamily="34" charset="0"/>
              </a:rPr>
              <a:t> Atlas </a:t>
            </a:r>
            <a:r>
              <a:rPr lang="fr-BE" altLang="en-US" sz="2000" i="1" dirty="0">
                <a:solidFill>
                  <a:srgbClr val="0070C0"/>
                </a:solidFill>
                <a:latin typeface="Myriad Pro" pitchFamily="34" charset="0"/>
                <a:cs typeface="Arial" panose="020B0604020202020204" pitchFamily="34" charset="0"/>
              </a:rPr>
              <a:t>of the </a:t>
            </a:r>
            <a:r>
              <a:rPr lang="fr-BE" altLang="en-US" sz="2000" i="1" dirty="0" err="1">
                <a:solidFill>
                  <a:srgbClr val="0070C0"/>
                </a:solidFill>
                <a:latin typeface="Myriad Pro" pitchFamily="34" charset="0"/>
                <a:cs typeface="Arial" panose="020B0604020202020204" pitchFamily="34" charset="0"/>
              </a:rPr>
              <a:t>North</a:t>
            </a:r>
            <a:r>
              <a:rPr lang="fr-BE" altLang="en-US" sz="2000" i="1" dirty="0">
                <a:solidFill>
                  <a:srgbClr val="0070C0"/>
                </a:solidFill>
                <a:latin typeface="Myriad Pro" pitchFamily="34" charset="0"/>
                <a:cs typeface="Arial" panose="020B0604020202020204" pitchFamily="34" charset="0"/>
              </a:rPr>
              <a:t> </a:t>
            </a:r>
            <a:r>
              <a:rPr lang="fr-BE" altLang="en-US" sz="2000" i="1" dirty="0" err="1">
                <a:solidFill>
                  <a:srgbClr val="0070C0"/>
                </a:solidFill>
                <a:latin typeface="Myriad Pro" pitchFamily="34" charset="0"/>
                <a:cs typeface="Arial" panose="020B0604020202020204" pitchFamily="34" charset="0"/>
              </a:rPr>
              <a:t>Sea</a:t>
            </a:r>
            <a:r>
              <a:rPr lang="fr-BE" altLang="en-US" sz="2000" i="1" dirty="0">
                <a:solidFill>
                  <a:srgbClr val="0070C0"/>
                </a:solidFill>
                <a:latin typeface="Myriad Pro" pitchFamily="34" charset="0"/>
                <a:cs typeface="Arial" panose="020B0604020202020204" pitchFamily="34" charset="0"/>
              </a:rPr>
              <a:t>, English &amp; St Georges </a:t>
            </a:r>
            <a:r>
              <a:rPr lang="fr-BE" altLang="en-US" sz="2000" i="1" dirty="0" err="1">
                <a:solidFill>
                  <a:srgbClr val="0070C0"/>
                </a:solidFill>
                <a:latin typeface="Myriad Pro" pitchFamily="34" charset="0"/>
                <a:cs typeface="Arial" panose="020B0604020202020204" pitchFamily="34" charset="0"/>
              </a:rPr>
              <a:t>Channels</a:t>
            </a:r>
            <a:r>
              <a:rPr lang="fr-BE" altLang="en-US" sz="2000" b="1" i="1" dirty="0">
                <a:solidFill>
                  <a:srgbClr val="0070C0"/>
                </a:solidFill>
                <a:latin typeface="Myriad Pro" pitchFamily="34" charset="0"/>
                <a:cs typeface="Arial" panose="020B0604020202020204" pitchFamily="34" charset="0"/>
              </a:rPr>
              <a:t> </a:t>
            </a:r>
            <a:r>
              <a:rPr lang="fr-BE" altLang="en-US" sz="2000" i="1" dirty="0">
                <a:solidFill>
                  <a:srgbClr val="0070C0"/>
                </a:solidFill>
                <a:latin typeface="Myriad Pro" pitchFamily="34" charset="0"/>
                <a:cs typeface="Arial" panose="020B0604020202020204" pitchFamily="34" charset="0"/>
              </a:rPr>
              <a:t>(</a:t>
            </a:r>
            <a:r>
              <a:rPr lang="fr-BE" altLang="en-US" sz="2000" i="1" dirty="0" err="1">
                <a:solidFill>
                  <a:srgbClr val="0070C0"/>
                </a:solidFill>
                <a:latin typeface="Myriad Pro" pitchFamily="34" charset="0"/>
                <a:cs typeface="Arial" panose="020B0604020202020204" pitchFamily="34" charset="0"/>
              </a:rPr>
              <a:t>O.T.Olsen</a:t>
            </a:r>
            <a:r>
              <a:rPr lang="fr-BE" altLang="en-US" sz="2000" i="1" dirty="0">
                <a:solidFill>
                  <a:srgbClr val="0070C0"/>
                </a:solidFill>
                <a:latin typeface="Myriad Pro" pitchFamily="34" charset="0"/>
                <a:cs typeface="Arial" panose="020B0604020202020204" pitchFamily="34" charset="0"/>
              </a:rPr>
              <a:t> –</a:t>
            </a:r>
            <a:r>
              <a:rPr lang="fr-BE" altLang="en-US" sz="2000" b="1" i="1" dirty="0">
                <a:solidFill>
                  <a:srgbClr val="0070C0"/>
                </a:solidFill>
                <a:latin typeface="Myriad Pro" pitchFamily="34" charset="0"/>
                <a:cs typeface="Arial" panose="020B0604020202020204" pitchFamily="34" charset="0"/>
              </a:rPr>
              <a:t> 1883)  </a:t>
            </a:r>
            <a:r>
              <a:rPr lang="fr-BE" altLang="en-US" sz="2000" b="1" i="1" dirty="0">
                <a:solidFill>
                  <a:srgbClr val="0070C0"/>
                </a:solidFill>
                <a:cs typeface="Arial" panose="020B0604020202020204" pitchFamily="34" charset="0"/>
              </a:rPr>
              <a:t> </a:t>
            </a:r>
          </a:p>
        </p:txBody>
      </p:sp>
      <p:pic>
        <p:nvPicPr>
          <p:cNvPr id="12" name="Picture 15" descr="Romeinse oes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933825"/>
            <a:ext cx="417512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
          <p:cNvSpPr txBox="1">
            <a:spLocks noChangeArrowheads="1"/>
          </p:cNvSpPr>
          <p:nvPr/>
        </p:nvSpPr>
        <p:spPr bwMode="auto">
          <a:xfrm>
            <a:off x="5102432" y="1208434"/>
            <a:ext cx="37574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rgbClr val="0070C0"/>
                </a:solidFill>
              </a:rPr>
              <a:t>gigantische wilde oesterbanken 100 jaar geleden weggevist</a:t>
            </a:r>
            <a:endParaRPr lang="en-US" altLang="en-US" sz="2000" dirty="0">
              <a:solidFill>
                <a:srgbClr val="0070C0"/>
              </a:solidFill>
            </a:endParaRPr>
          </a:p>
        </p:txBody>
      </p:sp>
    </p:spTree>
    <p:extLst>
      <p:ext uri="{BB962C8B-B14F-4D97-AF65-F5344CB8AC3E}">
        <p14:creationId xmlns:p14="http://schemas.microsoft.com/office/powerpoint/2010/main" val="9575655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0"/>
          <p:cNvSpPr>
            <a:spLocks noChangeArrowheads="1"/>
          </p:cNvSpPr>
          <p:nvPr/>
        </p:nvSpPr>
        <p:spPr bwMode="auto">
          <a:xfrm>
            <a:off x="539749" y="115888"/>
            <a:ext cx="81912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Invasie van exoten</a:t>
            </a:r>
            <a:endParaRPr lang="en-GB" altLang="en-US" sz="4000" b="1"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sp>
        <p:nvSpPr>
          <p:cNvPr id="14" name="Text Box 8"/>
          <p:cNvSpPr txBox="1">
            <a:spLocks noChangeArrowheads="1"/>
          </p:cNvSpPr>
          <p:nvPr/>
        </p:nvSpPr>
        <p:spPr bwMode="auto">
          <a:xfrm>
            <a:off x="1039463" y="839076"/>
            <a:ext cx="7566724" cy="55399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dirty="0" err="1">
                <a:solidFill>
                  <a:schemeClr val="bg1"/>
                </a:solidFill>
              </a:rPr>
              <a:t>reeds</a:t>
            </a:r>
            <a:r>
              <a:rPr lang="fr-BE" altLang="en-US" dirty="0">
                <a:solidFill>
                  <a:schemeClr val="bg1"/>
                </a:solidFill>
              </a:rPr>
              <a:t> 71 </a:t>
            </a:r>
            <a:r>
              <a:rPr lang="fr-BE" altLang="en-US" dirty="0" err="1">
                <a:solidFill>
                  <a:schemeClr val="bg1"/>
                </a:solidFill>
              </a:rPr>
              <a:t>invasieve</a:t>
            </a:r>
            <a:r>
              <a:rPr lang="fr-BE" altLang="en-US" dirty="0">
                <a:solidFill>
                  <a:schemeClr val="accent1"/>
                </a:solidFill>
              </a:rPr>
              <a:t> </a:t>
            </a:r>
            <a:r>
              <a:rPr lang="fr-BE" altLang="en-US" dirty="0" err="1">
                <a:solidFill>
                  <a:schemeClr val="bg1"/>
                </a:solidFill>
              </a:rPr>
              <a:t>soorten</a:t>
            </a:r>
            <a:r>
              <a:rPr lang="fr-BE" altLang="en-US" dirty="0">
                <a:solidFill>
                  <a:schemeClr val="accent1"/>
                </a:solidFill>
              </a:rPr>
              <a:t> </a:t>
            </a:r>
            <a:r>
              <a:rPr lang="fr-BE" altLang="en-US" dirty="0">
                <a:solidFill>
                  <a:schemeClr val="bg1"/>
                </a:solidFill>
              </a:rPr>
              <a:t>in</a:t>
            </a:r>
            <a:r>
              <a:rPr lang="fr-BE" altLang="en-US" dirty="0">
                <a:solidFill>
                  <a:schemeClr val="accent1"/>
                </a:solidFill>
              </a:rPr>
              <a:t> </a:t>
            </a:r>
            <a:r>
              <a:rPr lang="fr-BE" altLang="en-US" dirty="0" err="1">
                <a:solidFill>
                  <a:schemeClr val="bg1"/>
                </a:solidFill>
              </a:rPr>
              <a:t>Belgisch</a:t>
            </a:r>
            <a:r>
              <a:rPr lang="fr-BE" altLang="en-US" dirty="0">
                <a:solidFill>
                  <a:schemeClr val="accent1"/>
                </a:solidFill>
              </a:rPr>
              <a:t> </a:t>
            </a:r>
            <a:r>
              <a:rPr lang="fr-BE" altLang="en-US" dirty="0" err="1">
                <a:solidFill>
                  <a:schemeClr val="bg1"/>
                </a:solidFill>
              </a:rPr>
              <a:t>deel</a:t>
            </a:r>
            <a:r>
              <a:rPr lang="fr-BE" altLang="en-US" dirty="0">
                <a:solidFill>
                  <a:schemeClr val="accent1"/>
                </a:solidFill>
              </a:rPr>
              <a:t> </a:t>
            </a:r>
            <a:r>
              <a:rPr lang="fr-BE" altLang="en-US" dirty="0" err="1">
                <a:solidFill>
                  <a:schemeClr val="bg1"/>
                </a:solidFill>
              </a:rPr>
              <a:t>Noordzee</a:t>
            </a:r>
            <a:r>
              <a:rPr lang="fr-BE" altLang="en-US" dirty="0">
                <a:solidFill>
                  <a:schemeClr val="accent1"/>
                </a:solidFill>
              </a:rPr>
              <a:t> </a:t>
            </a:r>
          </a:p>
          <a:p>
            <a:pPr algn="ctr" eaLnBrk="1" hangingPunct="1"/>
            <a:r>
              <a:rPr lang="fr-BE" altLang="en-US" sz="1200" dirty="0">
                <a:solidFill>
                  <a:schemeClr val="accent1"/>
                </a:solidFill>
              </a:rPr>
              <a:t>(</a:t>
            </a:r>
            <a:r>
              <a:rPr lang="fr-BE" altLang="en-US" sz="1200" i="1" dirty="0">
                <a:solidFill>
                  <a:schemeClr val="bg1"/>
                </a:solidFill>
              </a:rPr>
              <a:t>www.vliz.be/wiki/Niet-inheemse_soorten_Belgisch_deel_Noordzee_en_aanpalende_estuaria</a:t>
            </a:r>
            <a:r>
              <a:rPr lang="fr-BE" altLang="en-US" sz="1200" i="1" dirty="0">
                <a:solidFill>
                  <a:schemeClr val="accent1"/>
                </a:solidFill>
              </a:rPr>
              <a:t>)</a:t>
            </a:r>
            <a:endParaRPr lang="en-GB" altLang="en-US" sz="1200" i="1" dirty="0">
              <a:solidFill>
                <a:schemeClr val="accent1"/>
              </a:solidFill>
            </a:endParaRPr>
          </a:p>
        </p:txBody>
      </p:sp>
      <p:pic>
        <p:nvPicPr>
          <p:cNvPr id="21"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212689">
            <a:off x="6821170" y="2664464"/>
            <a:ext cx="938519" cy="41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p:cNvPicPr>
          <p:nvPr/>
        </p:nvPicPr>
        <p:blipFill>
          <a:blip r:embed="rId6">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338428" y="1316423"/>
            <a:ext cx="3805572" cy="213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0"/>
          <p:cNvSpPr txBox="1">
            <a:spLocks noChangeArrowheads="1"/>
          </p:cNvSpPr>
          <p:nvPr/>
        </p:nvSpPr>
        <p:spPr bwMode="auto">
          <a:xfrm>
            <a:off x="1779234" y="5872358"/>
            <a:ext cx="23151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sz="1600" b="1" dirty="0">
                <a:solidFill>
                  <a:schemeClr val="bg1"/>
                </a:solidFill>
              </a:rPr>
              <a:t>JAPANSE </a:t>
            </a:r>
            <a:r>
              <a:rPr lang="fr-BE" altLang="en-US" sz="1600" b="1" dirty="0" smtClean="0">
                <a:solidFill>
                  <a:schemeClr val="bg1"/>
                </a:solidFill>
              </a:rPr>
              <a:t>OESTER</a:t>
            </a:r>
            <a:endParaRPr lang="en-GB" altLang="en-US" sz="1600" dirty="0">
              <a:solidFill>
                <a:schemeClr val="bg1"/>
              </a:solidFill>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5297" b="95339" l="2891" r="97372"/>
                    </a14:imgEffect>
                  </a14:imgLayer>
                </a14:imgProps>
              </a:ext>
              <a:ext uri="{28A0092B-C50C-407E-A947-70E740481C1C}">
                <a14:useLocalDpi xmlns:a14="http://schemas.microsoft.com/office/drawing/2010/main" val="0"/>
              </a:ext>
            </a:extLst>
          </a:blip>
          <a:stretch>
            <a:fillRect/>
          </a:stretch>
        </p:blipFill>
        <p:spPr>
          <a:xfrm>
            <a:off x="420825" y="3137814"/>
            <a:ext cx="4973667" cy="3084849"/>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950" b="79000" l="4723" r="94865"/>
                    </a14:imgEffect>
                  </a14:imgLayer>
                </a14:imgProps>
              </a:ext>
              <a:ext uri="{28A0092B-C50C-407E-A947-70E740481C1C}">
                <a14:useLocalDpi xmlns:a14="http://schemas.microsoft.com/office/drawing/2010/main" val="0"/>
              </a:ext>
            </a:extLst>
          </a:blip>
          <a:stretch>
            <a:fillRect/>
          </a:stretch>
        </p:blipFill>
        <p:spPr>
          <a:xfrm>
            <a:off x="491561" y="872232"/>
            <a:ext cx="3024065" cy="3024065"/>
          </a:xfrm>
          <a:prstGeom prst="rect">
            <a:avLst/>
          </a:prstGeom>
        </p:spPr>
      </p:pic>
      <p:sp>
        <p:nvSpPr>
          <p:cNvPr id="27" name="Text Box 10"/>
          <p:cNvSpPr txBox="1">
            <a:spLocks noChangeArrowheads="1"/>
          </p:cNvSpPr>
          <p:nvPr/>
        </p:nvSpPr>
        <p:spPr bwMode="auto">
          <a:xfrm>
            <a:off x="4920484" y="5984573"/>
            <a:ext cx="39906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sz="1600" b="1" dirty="0" smtClean="0">
                <a:solidFill>
                  <a:schemeClr val="bg1"/>
                </a:solidFill>
              </a:rPr>
              <a:t>AMERIKAANSE ZWAARDSCHEDE</a:t>
            </a:r>
            <a:endParaRPr lang="en-GB" altLang="en-US" sz="1600" dirty="0">
              <a:solidFill>
                <a:schemeClr val="bg1"/>
              </a:solidFill>
            </a:endParaRPr>
          </a:p>
        </p:txBody>
      </p:sp>
      <p:sp>
        <p:nvSpPr>
          <p:cNvPr id="28" name="Text Box 10"/>
          <p:cNvSpPr txBox="1">
            <a:spLocks noChangeArrowheads="1"/>
          </p:cNvSpPr>
          <p:nvPr/>
        </p:nvSpPr>
        <p:spPr bwMode="auto">
          <a:xfrm>
            <a:off x="899524" y="2932565"/>
            <a:ext cx="23151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sz="1600" b="1" dirty="0" smtClean="0">
                <a:solidFill>
                  <a:schemeClr val="bg1"/>
                </a:solidFill>
              </a:rPr>
              <a:t>BLAASJESKRAB</a:t>
            </a:r>
            <a:endParaRPr lang="en-GB" altLang="en-US" sz="1600" dirty="0">
              <a:solidFill>
                <a:schemeClr val="bg1"/>
              </a:solidFill>
            </a:endParaRPr>
          </a:p>
        </p:txBody>
      </p:sp>
      <p:sp>
        <p:nvSpPr>
          <p:cNvPr id="29" name="Text Box 10"/>
          <p:cNvSpPr txBox="1">
            <a:spLocks noChangeArrowheads="1"/>
          </p:cNvSpPr>
          <p:nvPr/>
        </p:nvSpPr>
        <p:spPr bwMode="auto">
          <a:xfrm>
            <a:off x="4008181" y="2023793"/>
            <a:ext cx="23151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sz="1600" b="1" dirty="0" smtClean="0">
                <a:solidFill>
                  <a:schemeClr val="bg1"/>
                </a:solidFill>
              </a:rPr>
              <a:t>CHINESE WOLHANDKRAB</a:t>
            </a:r>
            <a:endParaRPr lang="en-GB" altLang="en-US" sz="1600" dirty="0">
              <a:solidFill>
                <a:schemeClr val="bg1"/>
              </a:solidFill>
            </a:endParaRPr>
          </a:p>
        </p:txBody>
      </p:sp>
    </p:spTree>
    <p:extLst>
      <p:ext uri="{BB962C8B-B14F-4D97-AF65-F5344CB8AC3E}">
        <p14:creationId xmlns:p14="http://schemas.microsoft.com/office/powerpoint/2010/main" val="4019542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255639" y="115888"/>
            <a:ext cx="88883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Leven onder veranderend klimaat</a:t>
            </a:r>
            <a:endParaRPr lang="en-GB" altLang="en-US" sz="2400" b="1" dirty="0">
              <a:solidFill>
                <a:srgbClr val="0070C0"/>
              </a:solidFill>
            </a:endParaRPr>
          </a:p>
        </p:txBody>
      </p:sp>
      <p:sp>
        <p:nvSpPr>
          <p:cNvPr id="3" name="TextBox 6"/>
          <p:cNvSpPr txBox="1">
            <a:spLocks noChangeArrowheads="1"/>
          </p:cNvSpPr>
          <p:nvPr/>
        </p:nvSpPr>
        <p:spPr bwMode="auto">
          <a:xfrm>
            <a:off x="3887565" y="1511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 en wat het ons zegt over de N-cyclus</a:t>
            </a:r>
            <a:endParaRPr lang="en-US" altLang="en-US" sz="2000" dirty="0">
              <a:solidFill>
                <a:schemeClr val="bg1"/>
              </a:solidFill>
            </a:endParaRPr>
          </a:p>
        </p:txBody>
      </p:sp>
      <p:pic>
        <p:nvPicPr>
          <p:cNvPr id="10" name="Picture 16" descr="c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02" y="1674915"/>
            <a:ext cx="39100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grpSp>
        <p:nvGrpSpPr>
          <p:cNvPr id="11" name="Group 25"/>
          <p:cNvGrpSpPr>
            <a:grpSpLocks/>
          </p:cNvGrpSpPr>
          <p:nvPr/>
        </p:nvGrpSpPr>
        <p:grpSpPr bwMode="auto">
          <a:xfrm>
            <a:off x="4787900" y="1773238"/>
            <a:ext cx="4189413" cy="4895850"/>
            <a:chOff x="476" y="1162"/>
            <a:chExt cx="2457" cy="2901"/>
          </a:xfrm>
        </p:grpSpPr>
        <p:grpSp>
          <p:nvGrpSpPr>
            <p:cNvPr id="12" name="Group 12"/>
            <p:cNvGrpSpPr>
              <a:grpSpLocks/>
            </p:cNvGrpSpPr>
            <p:nvPr/>
          </p:nvGrpSpPr>
          <p:grpSpPr bwMode="auto">
            <a:xfrm>
              <a:off x="476" y="1162"/>
              <a:ext cx="2449" cy="1270"/>
              <a:chOff x="672" y="1200"/>
              <a:chExt cx="2784" cy="1808"/>
            </a:xfrm>
          </p:grpSpPr>
          <p:pic>
            <p:nvPicPr>
              <p:cNvPr id="18" name="Picture 13" descr="food supply co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1200"/>
                <a:ext cx="2784"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calf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1248"/>
                <a:ext cx="576"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9" descr="decline calanus biomass, Bron SAHF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 y="3475"/>
              <a:ext cx="2457"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descr="Copepood1_Calanoide-Sabine Grabbe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 y="2478"/>
              <a:ext cx="946" cy="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1"/>
            <p:cNvGrpSpPr>
              <a:grpSpLocks/>
            </p:cNvGrpSpPr>
            <p:nvPr/>
          </p:nvGrpSpPr>
          <p:grpSpPr bwMode="auto">
            <a:xfrm>
              <a:off x="1474" y="2478"/>
              <a:ext cx="1451" cy="952"/>
              <a:chOff x="432" y="1488"/>
              <a:chExt cx="1824" cy="1426"/>
            </a:xfrm>
          </p:grpSpPr>
          <p:pic>
            <p:nvPicPr>
              <p:cNvPr id="16" name="Picture 22" descr="ACFCBE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 y="1488"/>
                <a:ext cx="1824" cy="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23"/>
              <p:cNvSpPr>
                <a:spLocks noChangeShapeType="1"/>
              </p:cNvSpPr>
              <p:nvPr/>
            </p:nvSpPr>
            <p:spPr bwMode="auto">
              <a:xfrm>
                <a:off x="816" y="1920"/>
                <a:ext cx="1200" cy="52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0" name="TextBox 6"/>
          <p:cNvSpPr txBox="1">
            <a:spLocks noChangeArrowheads="1"/>
          </p:cNvSpPr>
          <p:nvPr/>
        </p:nvSpPr>
        <p:spPr bwMode="auto">
          <a:xfrm>
            <a:off x="1035403" y="5628109"/>
            <a:ext cx="33071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KABELJAUW, de “vis die de wereld veranderde” </a:t>
            </a:r>
          </a:p>
        </p:txBody>
      </p:sp>
      <p:sp>
        <p:nvSpPr>
          <p:cNvPr id="21" name="TextBox 6"/>
          <p:cNvSpPr txBox="1">
            <a:spLocks noChangeArrowheads="1"/>
          </p:cNvSpPr>
          <p:nvPr/>
        </p:nvSpPr>
        <p:spPr bwMode="auto">
          <a:xfrm>
            <a:off x="2688978" y="895401"/>
            <a:ext cx="43214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rgbClr val="0070C0"/>
                </a:solidFill>
              </a:rPr>
              <a:t>KOUD water soorten trekken weg</a:t>
            </a:r>
            <a:endParaRPr lang="en-US" altLang="en-US" sz="2000" dirty="0">
              <a:solidFill>
                <a:srgbClr val="0070C0"/>
              </a:solidFill>
            </a:endParaRPr>
          </a:p>
        </p:txBody>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833" y="5100296"/>
            <a:ext cx="776905" cy="793918"/>
          </a:xfrm>
          <a:prstGeom prst="rect">
            <a:avLst/>
          </a:prstGeom>
        </p:spPr>
      </p:pic>
    </p:spTree>
    <p:extLst>
      <p:ext uri="{BB962C8B-B14F-4D97-AF65-F5344CB8AC3E}">
        <p14:creationId xmlns:p14="http://schemas.microsoft.com/office/powerpoint/2010/main" val="1981951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0"/>
          <p:cNvSpPr>
            <a:spLocks noChangeArrowheads="1"/>
          </p:cNvSpPr>
          <p:nvPr/>
        </p:nvSpPr>
        <p:spPr bwMode="auto">
          <a:xfrm>
            <a:off x="539750" y="115888"/>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Tien jaar lang OCEAAN centraal</a:t>
            </a:r>
            <a:endParaRPr lang="en-GB" altLang="en-US" sz="4000" b="1" dirty="0">
              <a:solidFill>
                <a:schemeClr val="bg1"/>
              </a:solidFill>
            </a:endParaRPr>
          </a:p>
        </p:txBody>
      </p:sp>
      <p:sp>
        <p:nvSpPr>
          <p:cNvPr id="4" name="TextBox 6"/>
          <p:cNvSpPr txBox="1">
            <a:spLocks noChangeArrowheads="1"/>
          </p:cNvSpPr>
          <p:nvPr/>
        </p:nvSpPr>
        <p:spPr bwMode="auto">
          <a:xfrm>
            <a:off x="4993353" y="1471101"/>
            <a:ext cx="29289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UN Decennium voor Oceaanonderzoek t.b.v. duurzame ontwikkeling</a:t>
            </a:r>
          </a:p>
          <a:p>
            <a:pPr algn="ctr"/>
            <a:r>
              <a:rPr lang="nl-BE" altLang="en-US" sz="2000" dirty="0" smtClean="0">
                <a:solidFill>
                  <a:schemeClr val="bg1"/>
                </a:solidFill>
                <a:hlinkClick r:id="rId4"/>
              </a:rPr>
              <a:t>www.oceandecade.org</a:t>
            </a:r>
            <a:r>
              <a:rPr lang="nl-BE" altLang="en-US" sz="2000" dirty="0" smtClean="0">
                <a:solidFill>
                  <a:schemeClr val="bg1"/>
                </a:solidFill>
              </a:rPr>
              <a:t> </a:t>
            </a:r>
            <a:endParaRPr lang="en-US" altLang="en-US" sz="2000" dirty="0">
              <a:solidFill>
                <a:schemeClr val="bg1"/>
              </a:solidFill>
            </a:endParaRPr>
          </a:p>
        </p:txBody>
      </p:sp>
      <p:sp>
        <p:nvSpPr>
          <p:cNvPr id="6" name="TextBox 6"/>
          <p:cNvSpPr txBox="1">
            <a:spLocks noChangeArrowheads="1"/>
          </p:cNvSpPr>
          <p:nvPr/>
        </p:nvSpPr>
        <p:spPr bwMode="auto">
          <a:xfrm>
            <a:off x="241493" y="5976045"/>
            <a:ext cx="8680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Even jullie </a:t>
            </a:r>
            <a:r>
              <a:rPr lang="nl-BE" altLang="en-US" sz="2000" dirty="0">
                <a:solidFill>
                  <a:schemeClr val="bg1"/>
                </a:solidFill>
              </a:rPr>
              <a:t>aandacht! </a:t>
            </a:r>
            <a:r>
              <a:rPr lang="nl-BE" altLang="en-US" sz="1100" dirty="0">
                <a:solidFill>
                  <a:schemeClr val="bg1"/>
                </a:solidFill>
                <a:hlinkClick r:id="rId5"/>
              </a:rPr>
              <a:t>https://</a:t>
            </a:r>
            <a:r>
              <a:rPr lang="nl-BE" altLang="en-US" sz="1100" dirty="0" smtClean="0">
                <a:solidFill>
                  <a:schemeClr val="bg1"/>
                </a:solidFill>
                <a:hlinkClick r:id="rId5"/>
              </a:rPr>
              <a:t>www.youtube.com/watch?v=jXDS7dsGMMQ</a:t>
            </a:r>
            <a:r>
              <a:rPr lang="nl-BE" altLang="en-US" sz="1100" dirty="0" smtClean="0">
                <a:solidFill>
                  <a:schemeClr val="bg1"/>
                </a:solidFill>
              </a:rPr>
              <a:t> </a:t>
            </a:r>
            <a:endParaRPr lang="en-US" altLang="en-US" sz="1100" dirty="0">
              <a:solidFill>
                <a:schemeClr val="bg1"/>
              </a:solidFill>
            </a:endParaRPr>
          </a:p>
        </p:txBody>
      </p:sp>
    </p:spTree>
    <p:extLst>
      <p:ext uri="{BB962C8B-B14F-4D97-AF65-F5344CB8AC3E}">
        <p14:creationId xmlns:p14="http://schemas.microsoft.com/office/powerpoint/2010/main" val="6938776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Kleine Pieterman010 kopië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6693" cy="759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0"/>
          <p:cNvSpPr>
            <a:spLocks noChangeArrowheads="1"/>
          </p:cNvSpPr>
          <p:nvPr/>
        </p:nvSpPr>
        <p:spPr bwMode="auto">
          <a:xfrm>
            <a:off x="255639" y="115888"/>
            <a:ext cx="88883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Leven onder veranderend klimaat</a:t>
            </a:r>
            <a:endParaRPr lang="en-GB" altLang="en-US" sz="2400" b="1" dirty="0">
              <a:solidFill>
                <a:schemeClr val="bg1"/>
              </a:solidFill>
            </a:endParaRPr>
          </a:p>
        </p:txBody>
      </p:sp>
      <p:sp>
        <p:nvSpPr>
          <p:cNvPr id="3" name="TextBox 6"/>
          <p:cNvSpPr txBox="1">
            <a:spLocks noChangeArrowheads="1"/>
          </p:cNvSpPr>
          <p:nvPr/>
        </p:nvSpPr>
        <p:spPr bwMode="auto">
          <a:xfrm>
            <a:off x="3887565" y="1511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 en wat het ons zegt over de N-cyclus</a:t>
            </a:r>
            <a:endParaRPr lang="en-US" altLang="en-US" sz="2000"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grpSp>
        <p:nvGrpSpPr>
          <p:cNvPr id="24" name="Group 9"/>
          <p:cNvGrpSpPr>
            <a:grpSpLocks/>
          </p:cNvGrpSpPr>
          <p:nvPr/>
        </p:nvGrpSpPr>
        <p:grpSpPr bwMode="auto">
          <a:xfrm>
            <a:off x="1085994" y="1337852"/>
            <a:ext cx="7527431" cy="2955925"/>
            <a:chOff x="0" y="527"/>
            <a:chExt cx="5760" cy="1862"/>
          </a:xfrm>
        </p:grpSpPr>
        <p:grpSp>
          <p:nvGrpSpPr>
            <p:cNvPr id="26" name="Group 10"/>
            <p:cNvGrpSpPr>
              <a:grpSpLocks/>
            </p:cNvGrpSpPr>
            <p:nvPr/>
          </p:nvGrpSpPr>
          <p:grpSpPr bwMode="auto">
            <a:xfrm>
              <a:off x="0" y="527"/>
              <a:ext cx="5760" cy="1862"/>
              <a:chOff x="0" y="527"/>
              <a:chExt cx="5760" cy="1862"/>
            </a:xfrm>
          </p:grpSpPr>
          <p:pic>
            <p:nvPicPr>
              <p:cNvPr id="28" name="Picture 11" descr="climate change klpietermanschurftv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 y="527"/>
                <a:ext cx="2971" cy="1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9" name="Picture 12" descr="Kleine Pieterman0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7"/>
                <a:ext cx="2800" cy="1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sp>
          <p:nvSpPr>
            <p:cNvPr id="27" name="Oval 13"/>
            <p:cNvSpPr>
              <a:spLocks noChangeArrowheads="1"/>
            </p:cNvSpPr>
            <p:nvPr/>
          </p:nvSpPr>
          <p:spPr bwMode="auto">
            <a:xfrm>
              <a:off x="1156" y="1071"/>
              <a:ext cx="363" cy="31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22" name="Text Box 6"/>
          <p:cNvSpPr txBox="1">
            <a:spLocks noChangeArrowheads="1"/>
          </p:cNvSpPr>
          <p:nvPr/>
        </p:nvSpPr>
        <p:spPr bwMode="auto">
          <a:xfrm>
            <a:off x="828174" y="3811438"/>
            <a:ext cx="37216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b="1" dirty="0">
                <a:solidFill>
                  <a:schemeClr val="bg1"/>
                </a:solidFill>
              </a:rPr>
              <a:t>KLEINE PIETERMAN</a:t>
            </a:r>
            <a:endParaRPr lang="en-GB" altLang="en-US" sz="2000" dirty="0">
              <a:solidFill>
                <a:schemeClr val="bg1"/>
              </a:solidFill>
            </a:endParaRPr>
          </a:p>
        </p:txBody>
      </p:sp>
      <p:sp>
        <p:nvSpPr>
          <p:cNvPr id="13" name="TextBox 6"/>
          <p:cNvSpPr txBox="1">
            <a:spLocks noChangeArrowheads="1"/>
          </p:cNvSpPr>
          <p:nvPr/>
        </p:nvSpPr>
        <p:spPr bwMode="auto">
          <a:xfrm>
            <a:off x="2688978" y="895401"/>
            <a:ext cx="43214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WARM water soorten nemen toe</a:t>
            </a:r>
            <a:endParaRPr lang="en-US" altLang="en-US" sz="2000" dirty="0">
              <a:solidFill>
                <a:schemeClr val="bg1"/>
              </a:solidFill>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833" y="5100296"/>
            <a:ext cx="776905" cy="793918"/>
          </a:xfrm>
          <a:prstGeom prst="rect">
            <a:avLst/>
          </a:prstGeom>
        </p:spPr>
      </p:pic>
    </p:spTree>
    <p:extLst>
      <p:ext uri="{BB962C8B-B14F-4D97-AF65-F5344CB8AC3E}">
        <p14:creationId xmlns:p14="http://schemas.microsoft.com/office/powerpoint/2010/main" val="9010176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255639" y="115888"/>
            <a:ext cx="88883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Leven onder veranderend klimaat</a:t>
            </a:r>
            <a:endParaRPr lang="en-GB" altLang="en-US" sz="2400" b="1" dirty="0">
              <a:solidFill>
                <a:srgbClr val="0070C0"/>
              </a:solidFill>
            </a:endParaRPr>
          </a:p>
        </p:txBody>
      </p:sp>
      <p:sp>
        <p:nvSpPr>
          <p:cNvPr id="3" name="TextBox 6"/>
          <p:cNvSpPr txBox="1">
            <a:spLocks noChangeArrowheads="1"/>
          </p:cNvSpPr>
          <p:nvPr/>
        </p:nvSpPr>
        <p:spPr bwMode="auto">
          <a:xfrm>
            <a:off x="3887565" y="1511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 en wat het ons zegt over de N-cyclus</a:t>
            </a:r>
            <a:endParaRPr lang="en-US" altLang="en-US"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pic>
        <p:nvPicPr>
          <p:cNvPr id="14" name="Picture 5" descr="zeeba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61" y="1352461"/>
            <a:ext cx="4729934" cy="353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1233240" y="4400275"/>
            <a:ext cx="1296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b="1" dirty="0" err="1">
                <a:solidFill>
                  <a:schemeClr val="bg1"/>
                </a:solidFill>
              </a:rPr>
              <a:t>Zeebaars</a:t>
            </a:r>
            <a:r>
              <a:rPr lang="fr-BE" altLang="en-US" b="1" dirty="0">
                <a:solidFill>
                  <a:schemeClr val="bg1"/>
                </a:solidFill>
              </a:rPr>
              <a:t> </a:t>
            </a:r>
            <a:endParaRPr lang="en-GB" altLang="en-US" dirty="0">
              <a:solidFill>
                <a:schemeClr val="bg1"/>
              </a:solidFill>
            </a:endParaRPr>
          </a:p>
        </p:txBody>
      </p:sp>
      <p:grpSp>
        <p:nvGrpSpPr>
          <p:cNvPr id="16" name="Group 7"/>
          <p:cNvGrpSpPr>
            <a:grpSpLocks/>
          </p:cNvGrpSpPr>
          <p:nvPr/>
        </p:nvGrpSpPr>
        <p:grpSpPr bwMode="auto">
          <a:xfrm>
            <a:off x="5235576" y="4416609"/>
            <a:ext cx="1682750" cy="2016125"/>
            <a:chOff x="3379" y="2931"/>
            <a:chExt cx="1060" cy="1270"/>
          </a:xfrm>
        </p:grpSpPr>
        <p:pic>
          <p:nvPicPr>
            <p:cNvPr id="17" name="Picture 8" descr="sard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9" y="3158"/>
              <a:ext cx="1060"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9"/>
            <p:cNvSpPr txBox="1">
              <a:spLocks noChangeArrowheads="1"/>
            </p:cNvSpPr>
            <p:nvPr/>
          </p:nvSpPr>
          <p:spPr bwMode="auto">
            <a:xfrm>
              <a:off x="3424" y="2931"/>
              <a:ext cx="9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b="1" dirty="0" err="1">
                  <a:solidFill>
                    <a:schemeClr val="tx2"/>
                  </a:solidFill>
                </a:rPr>
                <a:t>Sardien</a:t>
              </a:r>
              <a:endParaRPr lang="en-GB" altLang="en-US" dirty="0">
                <a:solidFill>
                  <a:schemeClr val="tx2"/>
                </a:solidFill>
              </a:endParaRPr>
            </a:p>
          </p:txBody>
        </p:sp>
      </p:grpSp>
      <p:grpSp>
        <p:nvGrpSpPr>
          <p:cNvPr id="19" name="Group 10"/>
          <p:cNvGrpSpPr>
            <a:grpSpLocks/>
          </p:cNvGrpSpPr>
          <p:nvPr/>
        </p:nvGrpSpPr>
        <p:grpSpPr bwMode="auto">
          <a:xfrm>
            <a:off x="6970651" y="4416609"/>
            <a:ext cx="2017712" cy="2006600"/>
            <a:chOff x="4489" y="2931"/>
            <a:chExt cx="1271" cy="1264"/>
          </a:xfrm>
        </p:grpSpPr>
        <p:pic>
          <p:nvPicPr>
            <p:cNvPr id="20" name="Picture 11" descr="ansjov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9" y="3158"/>
              <a:ext cx="1250"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4535" y="2931"/>
              <a:ext cx="1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b="1" dirty="0" err="1">
                  <a:solidFill>
                    <a:schemeClr val="tx2"/>
                  </a:solidFill>
                </a:rPr>
                <a:t>Ansjovis</a:t>
              </a:r>
              <a:r>
                <a:rPr lang="fr-BE" altLang="en-US" b="1" dirty="0">
                  <a:solidFill>
                    <a:schemeClr val="tx2"/>
                  </a:solidFill>
                </a:rPr>
                <a:t> </a:t>
              </a:r>
              <a:endParaRPr lang="en-GB" altLang="en-US" dirty="0">
                <a:solidFill>
                  <a:schemeClr val="tx2"/>
                </a:solidFill>
              </a:endParaRPr>
            </a:p>
          </p:txBody>
        </p:sp>
      </p:grpSp>
      <p:grpSp>
        <p:nvGrpSpPr>
          <p:cNvPr id="25" name="Group 15"/>
          <p:cNvGrpSpPr>
            <a:grpSpLocks/>
          </p:cNvGrpSpPr>
          <p:nvPr/>
        </p:nvGrpSpPr>
        <p:grpSpPr bwMode="auto">
          <a:xfrm>
            <a:off x="5009294" y="1350693"/>
            <a:ext cx="3922713" cy="3065915"/>
            <a:chOff x="3198" y="935"/>
            <a:chExt cx="2471" cy="1880"/>
          </a:xfrm>
        </p:grpSpPr>
        <p:pic>
          <p:nvPicPr>
            <p:cNvPr id="30" name="Picture 16" descr="800px-Loligo_vulgar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8" y="935"/>
              <a:ext cx="2471" cy="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4785" y="1014"/>
              <a:ext cx="862"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b="1" dirty="0" err="1">
                  <a:solidFill>
                    <a:schemeClr val="bg1"/>
                  </a:solidFill>
                </a:rPr>
                <a:t>Pijlinktvis</a:t>
              </a:r>
              <a:endParaRPr lang="en-GB" altLang="en-US" dirty="0">
                <a:solidFill>
                  <a:schemeClr val="bg1"/>
                </a:solidFill>
              </a:endParaRPr>
            </a:p>
          </p:txBody>
        </p:sp>
      </p:grpSp>
      <p:grpSp>
        <p:nvGrpSpPr>
          <p:cNvPr id="32" name="Group 19"/>
          <p:cNvGrpSpPr>
            <a:grpSpLocks/>
          </p:cNvGrpSpPr>
          <p:nvPr/>
        </p:nvGrpSpPr>
        <p:grpSpPr bwMode="auto">
          <a:xfrm>
            <a:off x="2048255" y="5043818"/>
            <a:ext cx="2623847" cy="1431437"/>
            <a:chOff x="158" y="3249"/>
            <a:chExt cx="1743" cy="917"/>
          </a:xfrm>
        </p:grpSpPr>
        <p:pic>
          <p:nvPicPr>
            <p:cNvPr id="33" name="Picture 20" descr="rode_mul"/>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 y="3249"/>
              <a:ext cx="1743"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1"/>
            <p:cNvSpPr txBox="1">
              <a:spLocks noChangeArrowheads="1"/>
            </p:cNvSpPr>
            <p:nvPr/>
          </p:nvSpPr>
          <p:spPr bwMode="auto">
            <a:xfrm>
              <a:off x="204" y="3929"/>
              <a:ext cx="158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b="1" dirty="0" err="1">
                  <a:solidFill>
                    <a:schemeClr val="tx2"/>
                  </a:solidFill>
                </a:rPr>
                <a:t>Zeebarbeel</a:t>
              </a:r>
              <a:r>
                <a:rPr lang="fr-BE" altLang="en-US" b="1" dirty="0">
                  <a:solidFill>
                    <a:schemeClr val="tx2"/>
                  </a:solidFill>
                </a:rPr>
                <a:t> of </a:t>
              </a:r>
              <a:r>
                <a:rPr lang="fr-BE" altLang="en-US" b="1" dirty="0" err="1">
                  <a:solidFill>
                    <a:schemeClr val="tx2"/>
                  </a:solidFill>
                </a:rPr>
                <a:t>Mul</a:t>
              </a:r>
              <a:r>
                <a:rPr lang="fr-BE" altLang="en-US" b="1" dirty="0">
                  <a:solidFill>
                    <a:schemeClr val="tx2"/>
                  </a:solidFill>
                </a:rPr>
                <a:t> </a:t>
              </a:r>
              <a:endParaRPr lang="en-GB" altLang="en-US" dirty="0">
                <a:solidFill>
                  <a:schemeClr val="tx2"/>
                </a:solidFill>
              </a:endParaRPr>
            </a:p>
          </p:txBody>
        </p:sp>
      </p:grpSp>
      <p:sp>
        <p:nvSpPr>
          <p:cNvPr id="21" name="TextBox 6"/>
          <p:cNvSpPr txBox="1">
            <a:spLocks noChangeArrowheads="1"/>
          </p:cNvSpPr>
          <p:nvPr/>
        </p:nvSpPr>
        <p:spPr bwMode="auto">
          <a:xfrm>
            <a:off x="2688978" y="895401"/>
            <a:ext cx="43214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tx2"/>
                </a:solidFill>
              </a:rPr>
              <a:t>WARM water soorten nemen toe</a:t>
            </a:r>
            <a:endParaRPr lang="en-US" altLang="en-US" sz="2000" dirty="0">
              <a:solidFill>
                <a:schemeClr val="tx2"/>
              </a:solidFill>
            </a:endParaRPr>
          </a:p>
        </p:txBody>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833" y="5100296"/>
            <a:ext cx="776905" cy="793918"/>
          </a:xfrm>
          <a:prstGeom prst="rect">
            <a:avLst/>
          </a:prstGeom>
        </p:spPr>
      </p:pic>
    </p:spTree>
    <p:extLst>
      <p:ext uri="{BB962C8B-B14F-4D97-AF65-F5344CB8AC3E}">
        <p14:creationId xmlns:p14="http://schemas.microsoft.com/office/powerpoint/2010/main" val="14600148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255639" y="115888"/>
            <a:ext cx="88883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70C0"/>
                </a:solidFill>
              </a:rPr>
              <a:t>Leven onder veranderend klimaat</a:t>
            </a:r>
            <a:endParaRPr lang="en-GB" altLang="en-US" sz="2400" b="1" dirty="0">
              <a:solidFill>
                <a:srgbClr val="0070C0"/>
              </a:solidFill>
            </a:endParaRPr>
          </a:p>
        </p:txBody>
      </p:sp>
      <p:sp>
        <p:nvSpPr>
          <p:cNvPr id="3" name="TextBox 6"/>
          <p:cNvSpPr txBox="1">
            <a:spLocks noChangeArrowheads="1"/>
          </p:cNvSpPr>
          <p:nvPr/>
        </p:nvSpPr>
        <p:spPr bwMode="auto">
          <a:xfrm>
            <a:off x="3887565" y="1511439"/>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 en wat het ons zegt over de N-cyclus</a:t>
            </a:r>
            <a:endParaRPr lang="en-US" altLang="en-US"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61" y="5951437"/>
            <a:ext cx="758283" cy="769116"/>
          </a:xfrm>
          <a:prstGeom prst="rect">
            <a:avLst/>
          </a:prstGeom>
        </p:spPr>
      </p:pic>
      <p:pic>
        <p:nvPicPr>
          <p:cNvPr id="21" name="Picture 87" descr="gray_whale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713" y="1005220"/>
            <a:ext cx="5651500" cy="467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89"/>
          <p:cNvSpPr>
            <a:spLocks noChangeArrowheads="1"/>
          </p:cNvSpPr>
          <p:nvPr/>
        </p:nvSpPr>
        <p:spPr bwMode="auto">
          <a:xfrm>
            <a:off x="6240463" y="3905450"/>
            <a:ext cx="265906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BE" altLang="en-US" dirty="0" err="1">
                <a:solidFill>
                  <a:schemeClr val="bg1"/>
                </a:solidFill>
              </a:rPr>
              <a:t>Grijze</a:t>
            </a:r>
            <a:r>
              <a:rPr lang="fr-BE" altLang="en-US" dirty="0">
                <a:solidFill>
                  <a:schemeClr val="bg1"/>
                </a:solidFill>
              </a:rPr>
              <a:t> </a:t>
            </a:r>
            <a:r>
              <a:rPr lang="fr-BE" altLang="en-US" dirty="0" err="1">
                <a:solidFill>
                  <a:schemeClr val="bg1"/>
                </a:solidFill>
              </a:rPr>
              <a:t>walvis</a:t>
            </a:r>
            <a:endParaRPr lang="fr-BE" altLang="en-US" dirty="0">
              <a:solidFill>
                <a:schemeClr val="bg1"/>
              </a:solidFill>
            </a:endParaRPr>
          </a:p>
          <a:p>
            <a:pPr algn="ctr" eaLnBrk="1" hangingPunct="1"/>
            <a:r>
              <a:rPr lang="fr-BE" altLang="en-US" dirty="0">
                <a:solidFill>
                  <a:schemeClr val="bg1"/>
                </a:solidFill>
              </a:rPr>
              <a:t> (</a:t>
            </a:r>
            <a:r>
              <a:rPr lang="fr-BE" altLang="en-US" i="1" dirty="0" err="1">
                <a:solidFill>
                  <a:schemeClr val="bg1"/>
                </a:solidFill>
              </a:rPr>
              <a:t>Eschrichtius</a:t>
            </a:r>
            <a:r>
              <a:rPr lang="fr-BE" altLang="en-US" i="1" dirty="0">
                <a:solidFill>
                  <a:schemeClr val="bg1"/>
                </a:solidFill>
              </a:rPr>
              <a:t> </a:t>
            </a:r>
            <a:r>
              <a:rPr lang="fr-BE" altLang="en-US" i="1" dirty="0" err="1">
                <a:solidFill>
                  <a:schemeClr val="bg1"/>
                </a:solidFill>
              </a:rPr>
              <a:t>robustus</a:t>
            </a:r>
            <a:r>
              <a:rPr lang="fr-BE" altLang="en-US" dirty="0">
                <a:solidFill>
                  <a:schemeClr val="bg1"/>
                </a:solidFill>
              </a:rPr>
              <a:t> )</a:t>
            </a:r>
            <a:endParaRPr lang="nl-NL" altLang="en-US" dirty="0">
              <a:solidFill>
                <a:schemeClr val="bg1"/>
              </a:solidFill>
            </a:endParaRPr>
          </a:p>
        </p:txBody>
      </p:sp>
      <p:sp>
        <p:nvSpPr>
          <p:cNvPr id="24" name="Rectangle 91"/>
          <p:cNvSpPr>
            <a:spLocks noChangeArrowheads="1"/>
          </p:cNvSpPr>
          <p:nvPr/>
        </p:nvSpPr>
        <p:spPr bwMode="auto">
          <a:xfrm>
            <a:off x="4453940" y="5723712"/>
            <a:ext cx="42164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a:solidFill>
                  <a:schemeClr val="tx2"/>
                </a:solidFill>
              </a:rPr>
              <a:t>+ </a:t>
            </a:r>
            <a:r>
              <a:rPr lang="fr-BE" altLang="en-US" dirty="0" err="1">
                <a:solidFill>
                  <a:schemeClr val="tx2"/>
                </a:solidFill>
              </a:rPr>
              <a:t>Groenlandse</a:t>
            </a:r>
            <a:r>
              <a:rPr lang="fr-BE" altLang="en-US" dirty="0">
                <a:solidFill>
                  <a:schemeClr val="tx2"/>
                </a:solidFill>
              </a:rPr>
              <a:t> </a:t>
            </a:r>
            <a:r>
              <a:rPr lang="fr-BE" altLang="en-US" dirty="0" err="1">
                <a:solidFill>
                  <a:schemeClr val="tx2"/>
                </a:solidFill>
              </a:rPr>
              <a:t>walvis</a:t>
            </a:r>
            <a:r>
              <a:rPr lang="fr-BE" altLang="en-US" dirty="0">
                <a:solidFill>
                  <a:schemeClr val="tx2"/>
                </a:solidFill>
              </a:rPr>
              <a:t>, </a:t>
            </a:r>
            <a:r>
              <a:rPr lang="fr-BE" altLang="en-US" dirty="0" err="1">
                <a:solidFill>
                  <a:schemeClr val="tx2"/>
                </a:solidFill>
              </a:rPr>
              <a:t>narwal</a:t>
            </a:r>
            <a:r>
              <a:rPr lang="fr-BE" altLang="en-US" dirty="0">
                <a:solidFill>
                  <a:schemeClr val="tx2"/>
                </a:solidFill>
              </a:rPr>
              <a:t>, beluga…</a:t>
            </a:r>
            <a:endParaRPr lang="nl-NL" altLang="en-US" dirty="0">
              <a:solidFill>
                <a:schemeClr val="tx2"/>
              </a:solidFill>
            </a:endParaRPr>
          </a:p>
        </p:txBody>
      </p:sp>
      <p:pic>
        <p:nvPicPr>
          <p:cNvPr id="2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49" y="3052307"/>
            <a:ext cx="4107435" cy="282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txBox="1">
            <a:spLocks noChangeArrowheads="1"/>
          </p:cNvSpPr>
          <p:nvPr/>
        </p:nvSpPr>
        <p:spPr bwMode="auto">
          <a:xfrm>
            <a:off x="1022667" y="1013100"/>
            <a:ext cx="21556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err="1" smtClean="0">
                <a:solidFill>
                  <a:schemeClr val="tx2"/>
                </a:solidFill>
              </a:rPr>
              <a:t>Ijskappen</a:t>
            </a:r>
            <a:r>
              <a:rPr lang="nl-BE" altLang="en-US" sz="2000" dirty="0" smtClean="0">
                <a:solidFill>
                  <a:schemeClr val="tx2"/>
                </a:solidFill>
              </a:rPr>
              <a:t> smelten</a:t>
            </a:r>
            <a:endParaRPr lang="en-US" altLang="en-US" sz="2000" dirty="0">
              <a:solidFill>
                <a:schemeClr val="tx2"/>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738" y="5939036"/>
            <a:ext cx="776905" cy="793918"/>
          </a:xfrm>
          <a:prstGeom prst="rect">
            <a:avLst/>
          </a:prstGeom>
        </p:spPr>
      </p:pic>
    </p:spTree>
    <p:extLst>
      <p:ext uri="{BB962C8B-B14F-4D97-AF65-F5344CB8AC3E}">
        <p14:creationId xmlns:p14="http://schemas.microsoft.com/office/powerpoint/2010/main" val="349925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2296593" y="5697476"/>
            <a:ext cx="7496975" cy="65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nl-NL" altLang="en-US" sz="2000" dirty="0" smtClean="0">
                <a:solidFill>
                  <a:schemeClr val="bg1"/>
                </a:solidFill>
              </a:rPr>
              <a:t>- ongezien in voorbije 20 miljoen jaar (</a:t>
            </a:r>
            <a:r>
              <a:rPr lang="nl-NL" altLang="en-US" sz="1400" dirty="0" smtClean="0">
                <a:solidFill>
                  <a:schemeClr val="bg1"/>
                </a:solidFill>
              </a:rPr>
              <a:t>Raven et al 2005) </a:t>
            </a:r>
          </a:p>
          <a:p>
            <a:pPr eaLnBrk="1" hangingPunct="1">
              <a:defRPr/>
            </a:pPr>
            <a:r>
              <a:rPr lang="nl-NL" altLang="en-US" sz="1400" dirty="0" smtClean="0">
                <a:solidFill>
                  <a:schemeClr val="bg1"/>
                </a:solidFill>
              </a:rPr>
              <a:t>- V</a:t>
            </a:r>
            <a:r>
              <a:rPr lang="nl-NL" altLang="en-US" sz="2000" dirty="0" smtClean="0">
                <a:solidFill>
                  <a:schemeClr val="bg1"/>
                </a:solidFill>
              </a:rPr>
              <a:t>erwachte effecten op zowat helft van oceaanleven</a:t>
            </a:r>
          </a:p>
          <a:p>
            <a:pPr eaLnBrk="1" hangingPunct="1">
              <a:defRPr/>
            </a:pPr>
            <a:r>
              <a:rPr lang="nl-NL" altLang="en-US" sz="2000" dirty="0" smtClean="0">
                <a:solidFill>
                  <a:schemeClr val="bg1"/>
                </a:solidFill>
              </a:rPr>
              <a:t>- reeds impact op koraalriffen en oesterkweek</a:t>
            </a:r>
          </a:p>
          <a:p>
            <a:pPr marL="342900" indent="-342900" eaLnBrk="1" hangingPunct="1">
              <a:buFont typeface="Arial" charset="0"/>
              <a:buChar char="•"/>
              <a:defRPr/>
            </a:pPr>
            <a:endParaRPr lang="nl-NL" altLang="en-US" sz="2000" dirty="0" smtClean="0">
              <a:solidFill>
                <a:schemeClr val="bg1"/>
              </a:solidFill>
            </a:endParaRPr>
          </a:p>
        </p:txBody>
      </p:sp>
      <p:sp>
        <p:nvSpPr>
          <p:cNvPr id="10" name="Text Box 4"/>
          <p:cNvSpPr txBox="1">
            <a:spLocks noChangeArrowheads="1"/>
          </p:cNvSpPr>
          <p:nvPr/>
        </p:nvSpPr>
        <p:spPr bwMode="auto">
          <a:xfrm>
            <a:off x="127819" y="121623"/>
            <a:ext cx="4955459"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smtClean="0">
                <a:solidFill>
                  <a:schemeClr val="tx2"/>
                </a:solidFill>
              </a:rPr>
              <a:t>Oceaan verzuurt</a:t>
            </a:r>
            <a:endParaRPr lang="nl-NL" altLang="en-US" sz="4000" dirty="0">
              <a:solidFill>
                <a:schemeClr val="tx2"/>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19" y="5769077"/>
            <a:ext cx="861822" cy="8806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140" y="5769077"/>
            <a:ext cx="868290" cy="880694"/>
          </a:xfrm>
          <a:prstGeom prst="rect">
            <a:avLst/>
          </a:prstGeom>
        </p:spPr>
      </p:pic>
    </p:spTree>
    <p:extLst>
      <p:ext uri="{BB962C8B-B14F-4D97-AF65-F5344CB8AC3E}">
        <p14:creationId xmlns:p14="http://schemas.microsoft.com/office/powerpoint/2010/main" val="29189963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Box 4"/>
          <p:cNvSpPr txBox="1">
            <a:spLocks noChangeArrowheads="1"/>
          </p:cNvSpPr>
          <p:nvPr/>
        </p:nvSpPr>
        <p:spPr bwMode="auto">
          <a:xfrm>
            <a:off x="371475" y="141288"/>
            <a:ext cx="6934200"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smtClean="0">
                <a:solidFill>
                  <a:schemeClr val="bg1"/>
                </a:solidFill>
              </a:rPr>
              <a:t>Stad aan zee</a:t>
            </a:r>
            <a:endParaRPr lang="nl-NL" altLang="en-US" sz="40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29" y="5837901"/>
            <a:ext cx="907887" cy="907887"/>
          </a:xfrm>
          <a:prstGeom prst="rect">
            <a:avLst/>
          </a:prstGeom>
        </p:spPr>
      </p:pic>
      <p:sp>
        <p:nvSpPr>
          <p:cNvPr id="9" name="Text Box 11"/>
          <p:cNvSpPr txBox="1">
            <a:spLocks noChangeArrowheads="1"/>
          </p:cNvSpPr>
          <p:nvPr/>
        </p:nvSpPr>
        <p:spPr bwMode="auto">
          <a:xfrm>
            <a:off x="1480984" y="5837901"/>
            <a:ext cx="7110413"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nl-NL" altLang="en-US" sz="2000" dirty="0" smtClean="0">
                <a:solidFill>
                  <a:schemeClr val="bg1"/>
                </a:solidFill>
              </a:rPr>
              <a:t>60% wereldbevolking in kustgebieden</a:t>
            </a:r>
          </a:p>
          <a:p>
            <a:pPr eaLnBrk="1" hangingPunct="1">
              <a:defRPr/>
            </a:pPr>
            <a:r>
              <a:rPr lang="nl-NL" altLang="en-US" sz="2000" dirty="0" smtClean="0">
                <a:solidFill>
                  <a:schemeClr val="bg1"/>
                </a:solidFill>
              </a:rPr>
              <a:t>65% van steden &gt;2,5 miljoen inwoners aan zee</a:t>
            </a:r>
          </a:p>
        </p:txBody>
      </p:sp>
    </p:spTree>
    <p:extLst>
      <p:ext uri="{BB962C8B-B14F-4D97-AF65-F5344CB8AC3E}">
        <p14:creationId xmlns:p14="http://schemas.microsoft.com/office/powerpoint/2010/main" val="35640691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3215148" y="121623"/>
            <a:ext cx="4955459"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err="1" smtClean="0">
                <a:solidFill>
                  <a:schemeClr val="tx2"/>
                </a:solidFill>
              </a:rPr>
              <a:t>Hold</a:t>
            </a:r>
            <a:r>
              <a:rPr lang="nl-NL" altLang="en-US" sz="4000" b="1" dirty="0" smtClean="0">
                <a:solidFill>
                  <a:schemeClr val="tx2"/>
                </a:solidFill>
              </a:rPr>
              <a:t> </a:t>
            </a:r>
            <a:r>
              <a:rPr lang="nl-NL" altLang="en-US" sz="4000" b="1" dirty="0" err="1" smtClean="0">
                <a:solidFill>
                  <a:schemeClr val="tx2"/>
                </a:solidFill>
              </a:rPr>
              <a:t>the</a:t>
            </a:r>
            <a:r>
              <a:rPr lang="nl-NL" altLang="en-US" sz="4000" b="1" dirty="0" smtClean="0">
                <a:solidFill>
                  <a:schemeClr val="tx2"/>
                </a:solidFill>
              </a:rPr>
              <a:t> line</a:t>
            </a:r>
            <a:endParaRPr lang="nl-NL" altLang="en-US" sz="4000" dirty="0">
              <a:solidFill>
                <a:schemeClr val="tx2"/>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19" y="5769077"/>
            <a:ext cx="861822" cy="8806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6" descr="1O8Y10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1082358"/>
            <a:ext cx="4518025" cy="5497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Picture 8" descr="zeespieg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803904"/>
            <a:ext cx="4321175" cy="278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866238" y="5846382"/>
            <a:ext cx="806631" cy="461665"/>
          </a:xfrm>
          <a:prstGeom prst="rect">
            <a:avLst/>
          </a:prstGeom>
          <a:noFill/>
        </p:spPr>
        <p:txBody>
          <a:bodyPr wrap="none" rtlCol="0">
            <a:spAutoFit/>
          </a:bodyPr>
          <a:lstStyle/>
          <a:p>
            <a:r>
              <a:rPr lang="nl-BE" sz="2400" b="1" dirty="0" smtClean="0">
                <a:solidFill>
                  <a:schemeClr val="bg1"/>
                </a:solidFill>
              </a:rPr>
              <a:t>2100</a:t>
            </a:r>
            <a:endParaRPr lang="en-US" sz="2400" b="1" dirty="0">
              <a:solidFill>
                <a:schemeClr val="bg1"/>
              </a:solidFill>
            </a:endParaRPr>
          </a:p>
        </p:txBody>
      </p:sp>
      <p:cxnSp>
        <p:nvCxnSpPr>
          <p:cNvPr id="14" name="Straight Connector 13"/>
          <p:cNvCxnSpPr/>
          <p:nvPr/>
        </p:nvCxnSpPr>
        <p:spPr>
          <a:xfrm flipH="1">
            <a:off x="7269554" y="1152144"/>
            <a:ext cx="36502" cy="4694238"/>
          </a:xfrm>
          <a:prstGeom prst="line">
            <a:avLst/>
          </a:prstGeom>
          <a:ln w="28575">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4050792" y="1152144"/>
            <a:ext cx="4272681" cy="3529584"/>
            <a:chOff x="4050792" y="1152144"/>
            <a:chExt cx="4272681" cy="3529584"/>
          </a:xfrm>
        </p:grpSpPr>
        <p:sp>
          <p:nvSpPr>
            <p:cNvPr id="16" name="Freeform 15"/>
            <p:cNvSpPr/>
            <p:nvPr/>
          </p:nvSpPr>
          <p:spPr>
            <a:xfrm>
              <a:off x="4050792" y="1152144"/>
              <a:ext cx="3255264" cy="3529584"/>
            </a:xfrm>
            <a:custGeom>
              <a:avLst/>
              <a:gdLst>
                <a:gd name="connsiteX0" fmla="*/ 0 w 3255264"/>
                <a:gd name="connsiteY0" fmla="*/ 3529584 h 3529584"/>
                <a:gd name="connsiteX1" fmla="*/ 45720 w 3255264"/>
                <a:gd name="connsiteY1" fmla="*/ 3511296 h 3529584"/>
                <a:gd name="connsiteX2" fmla="*/ 100584 w 3255264"/>
                <a:gd name="connsiteY2" fmla="*/ 3483864 h 3529584"/>
                <a:gd name="connsiteX3" fmla="*/ 146304 w 3255264"/>
                <a:gd name="connsiteY3" fmla="*/ 3447288 h 3529584"/>
                <a:gd name="connsiteX4" fmla="*/ 164592 w 3255264"/>
                <a:gd name="connsiteY4" fmla="*/ 3419856 h 3529584"/>
                <a:gd name="connsiteX5" fmla="*/ 192024 w 3255264"/>
                <a:gd name="connsiteY5" fmla="*/ 3410712 h 3529584"/>
                <a:gd name="connsiteX6" fmla="*/ 246888 w 3255264"/>
                <a:gd name="connsiteY6" fmla="*/ 3374136 h 3529584"/>
                <a:gd name="connsiteX7" fmla="*/ 274320 w 3255264"/>
                <a:gd name="connsiteY7" fmla="*/ 3346704 h 3529584"/>
                <a:gd name="connsiteX8" fmla="*/ 301752 w 3255264"/>
                <a:gd name="connsiteY8" fmla="*/ 3337560 h 3529584"/>
                <a:gd name="connsiteX9" fmla="*/ 329184 w 3255264"/>
                <a:gd name="connsiteY9" fmla="*/ 3319272 h 3529584"/>
                <a:gd name="connsiteX10" fmla="*/ 374904 w 3255264"/>
                <a:gd name="connsiteY10" fmla="*/ 3282696 h 3529584"/>
                <a:gd name="connsiteX11" fmla="*/ 420624 w 3255264"/>
                <a:gd name="connsiteY11" fmla="*/ 3227832 h 3529584"/>
                <a:gd name="connsiteX12" fmla="*/ 475488 w 3255264"/>
                <a:gd name="connsiteY12" fmla="*/ 3182112 h 3529584"/>
                <a:gd name="connsiteX13" fmla="*/ 521208 w 3255264"/>
                <a:gd name="connsiteY13" fmla="*/ 3145536 h 3529584"/>
                <a:gd name="connsiteX14" fmla="*/ 539496 w 3255264"/>
                <a:gd name="connsiteY14" fmla="*/ 3118104 h 3529584"/>
                <a:gd name="connsiteX15" fmla="*/ 566928 w 3255264"/>
                <a:gd name="connsiteY15" fmla="*/ 3108960 h 3529584"/>
                <a:gd name="connsiteX16" fmla="*/ 649224 w 3255264"/>
                <a:gd name="connsiteY16" fmla="*/ 3054096 h 3529584"/>
                <a:gd name="connsiteX17" fmla="*/ 676656 w 3255264"/>
                <a:gd name="connsiteY17" fmla="*/ 3035808 h 3529584"/>
                <a:gd name="connsiteX18" fmla="*/ 704088 w 3255264"/>
                <a:gd name="connsiteY18" fmla="*/ 3008376 h 3529584"/>
                <a:gd name="connsiteX19" fmla="*/ 758952 w 3255264"/>
                <a:gd name="connsiteY19" fmla="*/ 2971800 h 3529584"/>
                <a:gd name="connsiteX20" fmla="*/ 786384 w 3255264"/>
                <a:gd name="connsiteY20" fmla="*/ 2953512 h 3529584"/>
                <a:gd name="connsiteX21" fmla="*/ 841248 w 3255264"/>
                <a:gd name="connsiteY21" fmla="*/ 2898648 h 3529584"/>
                <a:gd name="connsiteX22" fmla="*/ 978408 w 3255264"/>
                <a:gd name="connsiteY22" fmla="*/ 2807208 h 3529584"/>
                <a:gd name="connsiteX23" fmla="*/ 1005840 w 3255264"/>
                <a:gd name="connsiteY23" fmla="*/ 2788920 h 3529584"/>
                <a:gd name="connsiteX24" fmla="*/ 1042416 w 3255264"/>
                <a:gd name="connsiteY24" fmla="*/ 2761488 h 3529584"/>
                <a:gd name="connsiteX25" fmla="*/ 1069848 w 3255264"/>
                <a:gd name="connsiteY25" fmla="*/ 2752344 h 3529584"/>
                <a:gd name="connsiteX26" fmla="*/ 1124712 w 3255264"/>
                <a:gd name="connsiteY26" fmla="*/ 2706624 h 3529584"/>
                <a:gd name="connsiteX27" fmla="*/ 1152144 w 3255264"/>
                <a:gd name="connsiteY27" fmla="*/ 2697480 h 3529584"/>
                <a:gd name="connsiteX28" fmla="*/ 1207008 w 3255264"/>
                <a:gd name="connsiteY28" fmla="*/ 2660904 h 3529584"/>
                <a:gd name="connsiteX29" fmla="*/ 1261872 w 3255264"/>
                <a:gd name="connsiteY29" fmla="*/ 2624328 h 3529584"/>
                <a:gd name="connsiteX30" fmla="*/ 1280160 w 3255264"/>
                <a:gd name="connsiteY30" fmla="*/ 2596896 h 3529584"/>
                <a:gd name="connsiteX31" fmla="*/ 1316736 w 3255264"/>
                <a:gd name="connsiteY31" fmla="*/ 2578608 h 3529584"/>
                <a:gd name="connsiteX32" fmla="*/ 1353312 w 3255264"/>
                <a:gd name="connsiteY32" fmla="*/ 2551176 h 3529584"/>
                <a:gd name="connsiteX33" fmla="*/ 1380744 w 3255264"/>
                <a:gd name="connsiteY33" fmla="*/ 2542032 h 3529584"/>
                <a:gd name="connsiteX34" fmla="*/ 1435608 w 3255264"/>
                <a:gd name="connsiteY34" fmla="*/ 2505456 h 3529584"/>
                <a:gd name="connsiteX35" fmla="*/ 1463040 w 3255264"/>
                <a:gd name="connsiteY35" fmla="*/ 2487168 h 3529584"/>
                <a:gd name="connsiteX36" fmla="*/ 1508760 w 3255264"/>
                <a:gd name="connsiteY36" fmla="*/ 2441448 h 3529584"/>
                <a:gd name="connsiteX37" fmla="*/ 1554480 w 3255264"/>
                <a:gd name="connsiteY37" fmla="*/ 2395728 h 3529584"/>
                <a:gd name="connsiteX38" fmla="*/ 1600200 w 3255264"/>
                <a:gd name="connsiteY38" fmla="*/ 2340864 h 3529584"/>
                <a:gd name="connsiteX39" fmla="*/ 1636776 w 3255264"/>
                <a:gd name="connsiteY39" fmla="*/ 2286000 h 3529584"/>
                <a:gd name="connsiteX40" fmla="*/ 1655064 w 3255264"/>
                <a:gd name="connsiteY40" fmla="*/ 2258568 h 3529584"/>
                <a:gd name="connsiteX41" fmla="*/ 1682496 w 3255264"/>
                <a:gd name="connsiteY41" fmla="*/ 2231136 h 3529584"/>
                <a:gd name="connsiteX42" fmla="*/ 1728216 w 3255264"/>
                <a:gd name="connsiteY42" fmla="*/ 2176272 h 3529584"/>
                <a:gd name="connsiteX43" fmla="*/ 1783080 w 3255264"/>
                <a:gd name="connsiteY43" fmla="*/ 2139696 h 3529584"/>
                <a:gd name="connsiteX44" fmla="*/ 1810512 w 3255264"/>
                <a:gd name="connsiteY44" fmla="*/ 2121408 h 3529584"/>
                <a:gd name="connsiteX45" fmla="*/ 1837944 w 3255264"/>
                <a:gd name="connsiteY45" fmla="*/ 2093976 h 3529584"/>
                <a:gd name="connsiteX46" fmla="*/ 1892808 w 3255264"/>
                <a:gd name="connsiteY46" fmla="*/ 2066544 h 3529584"/>
                <a:gd name="connsiteX47" fmla="*/ 1920240 w 3255264"/>
                <a:gd name="connsiteY47" fmla="*/ 2039112 h 3529584"/>
                <a:gd name="connsiteX48" fmla="*/ 1975104 w 3255264"/>
                <a:gd name="connsiteY48" fmla="*/ 2002536 h 3529584"/>
                <a:gd name="connsiteX49" fmla="*/ 1993392 w 3255264"/>
                <a:gd name="connsiteY49" fmla="*/ 1975104 h 3529584"/>
                <a:gd name="connsiteX50" fmla="*/ 2020824 w 3255264"/>
                <a:gd name="connsiteY50" fmla="*/ 1956816 h 3529584"/>
                <a:gd name="connsiteX51" fmla="*/ 2029968 w 3255264"/>
                <a:gd name="connsiteY51" fmla="*/ 1929384 h 3529584"/>
                <a:gd name="connsiteX52" fmla="*/ 2084832 w 3255264"/>
                <a:gd name="connsiteY52" fmla="*/ 1883664 h 3529584"/>
                <a:gd name="connsiteX53" fmla="*/ 2112264 w 3255264"/>
                <a:gd name="connsiteY53" fmla="*/ 1828800 h 3529584"/>
                <a:gd name="connsiteX54" fmla="*/ 2176272 w 3255264"/>
                <a:gd name="connsiteY54" fmla="*/ 1783080 h 3529584"/>
                <a:gd name="connsiteX55" fmla="*/ 2240280 w 3255264"/>
                <a:gd name="connsiteY55" fmla="*/ 1709928 h 3529584"/>
                <a:gd name="connsiteX56" fmla="*/ 2295144 w 3255264"/>
                <a:gd name="connsiteY56" fmla="*/ 1627632 h 3529584"/>
                <a:gd name="connsiteX57" fmla="*/ 2313432 w 3255264"/>
                <a:gd name="connsiteY57" fmla="*/ 1600200 h 3529584"/>
                <a:gd name="connsiteX58" fmla="*/ 2340864 w 3255264"/>
                <a:gd name="connsiteY58" fmla="*/ 1591056 h 3529584"/>
                <a:gd name="connsiteX59" fmla="*/ 2386584 w 3255264"/>
                <a:gd name="connsiteY59" fmla="*/ 1554480 h 3529584"/>
                <a:gd name="connsiteX60" fmla="*/ 2404872 w 3255264"/>
                <a:gd name="connsiteY60" fmla="*/ 1527048 h 3529584"/>
                <a:gd name="connsiteX61" fmla="*/ 2432304 w 3255264"/>
                <a:gd name="connsiteY61" fmla="*/ 1508760 h 3529584"/>
                <a:gd name="connsiteX62" fmla="*/ 2459736 w 3255264"/>
                <a:gd name="connsiteY62" fmla="*/ 1453896 h 3529584"/>
                <a:gd name="connsiteX63" fmla="*/ 2468880 w 3255264"/>
                <a:gd name="connsiteY63" fmla="*/ 1426464 h 3529584"/>
                <a:gd name="connsiteX64" fmla="*/ 2505456 w 3255264"/>
                <a:gd name="connsiteY64" fmla="*/ 1371600 h 3529584"/>
                <a:gd name="connsiteX65" fmla="*/ 2514600 w 3255264"/>
                <a:gd name="connsiteY65" fmla="*/ 1344168 h 3529584"/>
                <a:gd name="connsiteX66" fmla="*/ 2542032 w 3255264"/>
                <a:gd name="connsiteY66" fmla="*/ 1335024 h 3529584"/>
                <a:gd name="connsiteX67" fmla="*/ 2587752 w 3255264"/>
                <a:gd name="connsiteY67" fmla="*/ 1280160 h 3529584"/>
                <a:gd name="connsiteX68" fmla="*/ 2651760 w 3255264"/>
                <a:gd name="connsiteY68" fmla="*/ 1207008 h 3529584"/>
                <a:gd name="connsiteX69" fmla="*/ 2660904 w 3255264"/>
                <a:gd name="connsiteY69" fmla="*/ 1179576 h 3529584"/>
                <a:gd name="connsiteX70" fmla="*/ 2743200 w 3255264"/>
                <a:gd name="connsiteY70" fmla="*/ 1133856 h 3529584"/>
                <a:gd name="connsiteX71" fmla="*/ 2779776 w 3255264"/>
                <a:gd name="connsiteY71" fmla="*/ 1097280 h 3529584"/>
                <a:gd name="connsiteX72" fmla="*/ 2788920 w 3255264"/>
                <a:gd name="connsiteY72" fmla="*/ 1069848 h 3529584"/>
                <a:gd name="connsiteX73" fmla="*/ 2843784 w 3255264"/>
                <a:gd name="connsiteY73" fmla="*/ 1014984 h 3529584"/>
                <a:gd name="connsiteX74" fmla="*/ 2862072 w 3255264"/>
                <a:gd name="connsiteY74" fmla="*/ 987552 h 3529584"/>
                <a:gd name="connsiteX75" fmla="*/ 2880360 w 3255264"/>
                <a:gd name="connsiteY75" fmla="*/ 932688 h 3529584"/>
                <a:gd name="connsiteX76" fmla="*/ 2898648 w 3255264"/>
                <a:gd name="connsiteY76" fmla="*/ 905256 h 3529584"/>
                <a:gd name="connsiteX77" fmla="*/ 2944368 w 3255264"/>
                <a:gd name="connsiteY77" fmla="*/ 832104 h 3529584"/>
                <a:gd name="connsiteX78" fmla="*/ 2962656 w 3255264"/>
                <a:gd name="connsiteY78" fmla="*/ 777240 h 3529584"/>
                <a:gd name="connsiteX79" fmla="*/ 2980944 w 3255264"/>
                <a:gd name="connsiteY79" fmla="*/ 749808 h 3529584"/>
                <a:gd name="connsiteX80" fmla="*/ 2990088 w 3255264"/>
                <a:gd name="connsiteY80" fmla="*/ 722376 h 3529584"/>
                <a:gd name="connsiteX81" fmla="*/ 3017520 w 3255264"/>
                <a:gd name="connsiteY81" fmla="*/ 704088 h 3529584"/>
                <a:gd name="connsiteX82" fmla="*/ 3044952 w 3255264"/>
                <a:gd name="connsiteY82" fmla="*/ 649224 h 3529584"/>
                <a:gd name="connsiteX83" fmla="*/ 3063240 w 3255264"/>
                <a:gd name="connsiteY83" fmla="*/ 594360 h 3529584"/>
                <a:gd name="connsiteX84" fmla="*/ 3081528 w 3255264"/>
                <a:gd name="connsiteY84" fmla="*/ 566928 h 3529584"/>
                <a:gd name="connsiteX85" fmla="*/ 3099816 w 3255264"/>
                <a:gd name="connsiteY85" fmla="*/ 512064 h 3529584"/>
                <a:gd name="connsiteX86" fmla="*/ 3118104 w 3255264"/>
                <a:gd name="connsiteY86" fmla="*/ 457200 h 3529584"/>
                <a:gd name="connsiteX87" fmla="*/ 3154680 w 3255264"/>
                <a:gd name="connsiteY87" fmla="*/ 347472 h 3529584"/>
                <a:gd name="connsiteX88" fmla="*/ 3163824 w 3255264"/>
                <a:gd name="connsiteY88" fmla="*/ 320040 h 3529584"/>
                <a:gd name="connsiteX89" fmla="*/ 3172968 w 3255264"/>
                <a:gd name="connsiteY89" fmla="*/ 292608 h 3529584"/>
                <a:gd name="connsiteX90" fmla="*/ 3200400 w 3255264"/>
                <a:gd name="connsiteY90" fmla="*/ 201168 h 3529584"/>
                <a:gd name="connsiteX91" fmla="*/ 3236976 w 3255264"/>
                <a:gd name="connsiteY91" fmla="*/ 91440 h 3529584"/>
                <a:gd name="connsiteX92" fmla="*/ 3246120 w 3255264"/>
                <a:gd name="connsiteY92" fmla="*/ 64008 h 3529584"/>
                <a:gd name="connsiteX93" fmla="*/ 3255264 w 3255264"/>
                <a:gd name="connsiteY93" fmla="*/ 36576 h 3529584"/>
                <a:gd name="connsiteX94" fmla="*/ 3255264 w 3255264"/>
                <a:gd name="connsiteY94" fmla="*/ 0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255264" h="3529584">
                  <a:moveTo>
                    <a:pt x="0" y="3529584"/>
                  </a:moveTo>
                  <a:cubicBezTo>
                    <a:pt x="15240" y="3523488"/>
                    <a:pt x="31039" y="3518637"/>
                    <a:pt x="45720" y="3511296"/>
                  </a:cubicBezTo>
                  <a:cubicBezTo>
                    <a:pt x="116624" y="3475844"/>
                    <a:pt x="31633" y="3506848"/>
                    <a:pt x="100584" y="3483864"/>
                  </a:cubicBezTo>
                  <a:cubicBezTo>
                    <a:pt x="152995" y="3405248"/>
                    <a:pt x="83208" y="3497765"/>
                    <a:pt x="146304" y="3447288"/>
                  </a:cubicBezTo>
                  <a:cubicBezTo>
                    <a:pt x="154886" y="3440423"/>
                    <a:pt x="156010" y="3426721"/>
                    <a:pt x="164592" y="3419856"/>
                  </a:cubicBezTo>
                  <a:cubicBezTo>
                    <a:pt x="172118" y="3413835"/>
                    <a:pt x="183598" y="3415393"/>
                    <a:pt x="192024" y="3410712"/>
                  </a:cubicBezTo>
                  <a:cubicBezTo>
                    <a:pt x="211237" y="3400038"/>
                    <a:pt x="231346" y="3389678"/>
                    <a:pt x="246888" y="3374136"/>
                  </a:cubicBezTo>
                  <a:cubicBezTo>
                    <a:pt x="256032" y="3364992"/>
                    <a:pt x="263560" y="3353877"/>
                    <a:pt x="274320" y="3346704"/>
                  </a:cubicBezTo>
                  <a:cubicBezTo>
                    <a:pt x="282340" y="3341357"/>
                    <a:pt x="293131" y="3341871"/>
                    <a:pt x="301752" y="3337560"/>
                  </a:cubicBezTo>
                  <a:cubicBezTo>
                    <a:pt x="311582" y="3332645"/>
                    <a:pt x="320040" y="3325368"/>
                    <a:pt x="329184" y="3319272"/>
                  </a:cubicBezTo>
                  <a:cubicBezTo>
                    <a:pt x="370084" y="3257921"/>
                    <a:pt x="321903" y="3318030"/>
                    <a:pt x="374904" y="3282696"/>
                  </a:cubicBezTo>
                  <a:cubicBezTo>
                    <a:pt x="404958" y="3262660"/>
                    <a:pt x="399539" y="3253134"/>
                    <a:pt x="420624" y="3227832"/>
                  </a:cubicBezTo>
                  <a:cubicBezTo>
                    <a:pt x="442626" y="3201430"/>
                    <a:pt x="448515" y="3200094"/>
                    <a:pt x="475488" y="3182112"/>
                  </a:cubicBezTo>
                  <a:cubicBezTo>
                    <a:pt x="527899" y="3103496"/>
                    <a:pt x="458112" y="3196013"/>
                    <a:pt x="521208" y="3145536"/>
                  </a:cubicBezTo>
                  <a:cubicBezTo>
                    <a:pt x="529790" y="3138671"/>
                    <a:pt x="530914" y="3124969"/>
                    <a:pt x="539496" y="3118104"/>
                  </a:cubicBezTo>
                  <a:cubicBezTo>
                    <a:pt x="547022" y="3112083"/>
                    <a:pt x="558502" y="3113641"/>
                    <a:pt x="566928" y="3108960"/>
                  </a:cubicBezTo>
                  <a:lnTo>
                    <a:pt x="649224" y="3054096"/>
                  </a:lnTo>
                  <a:cubicBezTo>
                    <a:pt x="658368" y="3048000"/>
                    <a:pt x="668885" y="3043579"/>
                    <a:pt x="676656" y="3035808"/>
                  </a:cubicBezTo>
                  <a:cubicBezTo>
                    <a:pt x="685800" y="3026664"/>
                    <a:pt x="693880" y="3016315"/>
                    <a:pt x="704088" y="3008376"/>
                  </a:cubicBezTo>
                  <a:cubicBezTo>
                    <a:pt x="721438" y="2994882"/>
                    <a:pt x="740664" y="2983992"/>
                    <a:pt x="758952" y="2971800"/>
                  </a:cubicBezTo>
                  <a:cubicBezTo>
                    <a:pt x="768096" y="2965704"/>
                    <a:pt x="778613" y="2961283"/>
                    <a:pt x="786384" y="2953512"/>
                  </a:cubicBezTo>
                  <a:cubicBezTo>
                    <a:pt x="804672" y="2935224"/>
                    <a:pt x="819729" y="2912994"/>
                    <a:pt x="841248" y="2898648"/>
                  </a:cubicBezTo>
                  <a:lnTo>
                    <a:pt x="978408" y="2807208"/>
                  </a:lnTo>
                  <a:cubicBezTo>
                    <a:pt x="987552" y="2801112"/>
                    <a:pt x="997048" y="2795514"/>
                    <a:pt x="1005840" y="2788920"/>
                  </a:cubicBezTo>
                  <a:cubicBezTo>
                    <a:pt x="1018032" y="2779776"/>
                    <a:pt x="1029184" y="2769049"/>
                    <a:pt x="1042416" y="2761488"/>
                  </a:cubicBezTo>
                  <a:cubicBezTo>
                    <a:pt x="1050785" y="2756706"/>
                    <a:pt x="1060704" y="2755392"/>
                    <a:pt x="1069848" y="2752344"/>
                  </a:cubicBezTo>
                  <a:cubicBezTo>
                    <a:pt x="1090071" y="2732121"/>
                    <a:pt x="1099251" y="2719355"/>
                    <a:pt x="1124712" y="2706624"/>
                  </a:cubicBezTo>
                  <a:cubicBezTo>
                    <a:pt x="1133333" y="2702313"/>
                    <a:pt x="1143718" y="2702161"/>
                    <a:pt x="1152144" y="2697480"/>
                  </a:cubicBezTo>
                  <a:cubicBezTo>
                    <a:pt x="1171357" y="2686806"/>
                    <a:pt x="1207008" y="2660904"/>
                    <a:pt x="1207008" y="2660904"/>
                  </a:cubicBezTo>
                  <a:cubicBezTo>
                    <a:pt x="1252921" y="2592034"/>
                    <a:pt x="1191016" y="2671566"/>
                    <a:pt x="1261872" y="2624328"/>
                  </a:cubicBezTo>
                  <a:cubicBezTo>
                    <a:pt x="1271016" y="2618232"/>
                    <a:pt x="1271717" y="2603931"/>
                    <a:pt x="1280160" y="2596896"/>
                  </a:cubicBezTo>
                  <a:cubicBezTo>
                    <a:pt x="1290632" y="2588170"/>
                    <a:pt x="1305177" y="2585832"/>
                    <a:pt x="1316736" y="2578608"/>
                  </a:cubicBezTo>
                  <a:cubicBezTo>
                    <a:pt x="1329659" y="2570531"/>
                    <a:pt x="1340080" y="2558737"/>
                    <a:pt x="1353312" y="2551176"/>
                  </a:cubicBezTo>
                  <a:cubicBezTo>
                    <a:pt x="1361681" y="2546394"/>
                    <a:pt x="1372318" y="2546713"/>
                    <a:pt x="1380744" y="2542032"/>
                  </a:cubicBezTo>
                  <a:cubicBezTo>
                    <a:pt x="1399957" y="2531358"/>
                    <a:pt x="1417320" y="2517648"/>
                    <a:pt x="1435608" y="2505456"/>
                  </a:cubicBezTo>
                  <a:lnTo>
                    <a:pt x="1463040" y="2487168"/>
                  </a:lnTo>
                  <a:cubicBezTo>
                    <a:pt x="1511808" y="2414016"/>
                    <a:pt x="1447800" y="2502408"/>
                    <a:pt x="1508760" y="2441448"/>
                  </a:cubicBezTo>
                  <a:cubicBezTo>
                    <a:pt x="1569720" y="2380488"/>
                    <a:pt x="1481328" y="2444496"/>
                    <a:pt x="1554480" y="2395728"/>
                  </a:cubicBezTo>
                  <a:cubicBezTo>
                    <a:pt x="1619830" y="2297703"/>
                    <a:pt x="1518060" y="2446473"/>
                    <a:pt x="1600200" y="2340864"/>
                  </a:cubicBezTo>
                  <a:cubicBezTo>
                    <a:pt x="1613694" y="2323514"/>
                    <a:pt x="1624584" y="2304288"/>
                    <a:pt x="1636776" y="2286000"/>
                  </a:cubicBezTo>
                  <a:cubicBezTo>
                    <a:pt x="1642872" y="2276856"/>
                    <a:pt x="1647293" y="2266339"/>
                    <a:pt x="1655064" y="2258568"/>
                  </a:cubicBezTo>
                  <a:cubicBezTo>
                    <a:pt x="1664208" y="2249424"/>
                    <a:pt x="1674217" y="2241070"/>
                    <a:pt x="1682496" y="2231136"/>
                  </a:cubicBezTo>
                  <a:cubicBezTo>
                    <a:pt x="1710302" y="2197768"/>
                    <a:pt x="1690254" y="2205798"/>
                    <a:pt x="1728216" y="2176272"/>
                  </a:cubicBezTo>
                  <a:cubicBezTo>
                    <a:pt x="1745566" y="2162778"/>
                    <a:pt x="1764792" y="2151888"/>
                    <a:pt x="1783080" y="2139696"/>
                  </a:cubicBezTo>
                  <a:cubicBezTo>
                    <a:pt x="1792224" y="2133600"/>
                    <a:pt x="1802741" y="2129179"/>
                    <a:pt x="1810512" y="2121408"/>
                  </a:cubicBezTo>
                  <a:cubicBezTo>
                    <a:pt x="1819656" y="2112264"/>
                    <a:pt x="1827184" y="2101149"/>
                    <a:pt x="1837944" y="2093976"/>
                  </a:cubicBezTo>
                  <a:cubicBezTo>
                    <a:pt x="1920424" y="2038989"/>
                    <a:pt x="1806479" y="2138485"/>
                    <a:pt x="1892808" y="2066544"/>
                  </a:cubicBezTo>
                  <a:cubicBezTo>
                    <a:pt x="1902742" y="2058265"/>
                    <a:pt x="1910032" y="2047051"/>
                    <a:pt x="1920240" y="2039112"/>
                  </a:cubicBezTo>
                  <a:cubicBezTo>
                    <a:pt x="1937590" y="2025618"/>
                    <a:pt x="1975104" y="2002536"/>
                    <a:pt x="1975104" y="2002536"/>
                  </a:cubicBezTo>
                  <a:cubicBezTo>
                    <a:pt x="1981200" y="1993392"/>
                    <a:pt x="1985621" y="1982875"/>
                    <a:pt x="1993392" y="1975104"/>
                  </a:cubicBezTo>
                  <a:cubicBezTo>
                    <a:pt x="2001163" y="1967333"/>
                    <a:pt x="2013959" y="1965398"/>
                    <a:pt x="2020824" y="1956816"/>
                  </a:cubicBezTo>
                  <a:cubicBezTo>
                    <a:pt x="2026845" y="1949290"/>
                    <a:pt x="2024621" y="1937404"/>
                    <a:pt x="2029968" y="1929384"/>
                  </a:cubicBezTo>
                  <a:cubicBezTo>
                    <a:pt x="2044049" y="1908262"/>
                    <a:pt x="2064590" y="1897158"/>
                    <a:pt x="2084832" y="1883664"/>
                  </a:cubicBezTo>
                  <a:cubicBezTo>
                    <a:pt x="2092269" y="1861353"/>
                    <a:pt x="2094538" y="1846526"/>
                    <a:pt x="2112264" y="1828800"/>
                  </a:cubicBezTo>
                  <a:cubicBezTo>
                    <a:pt x="2123606" y="1817458"/>
                    <a:pt x="2160696" y="1793464"/>
                    <a:pt x="2176272" y="1783080"/>
                  </a:cubicBezTo>
                  <a:cubicBezTo>
                    <a:pt x="2218944" y="1719072"/>
                    <a:pt x="2194560" y="1740408"/>
                    <a:pt x="2240280" y="1709928"/>
                  </a:cubicBezTo>
                  <a:lnTo>
                    <a:pt x="2295144" y="1627632"/>
                  </a:lnTo>
                  <a:cubicBezTo>
                    <a:pt x="2301240" y="1618488"/>
                    <a:pt x="2303006" y="1603675"/>
                    <a:pt x="2313432" y="1600200"/>
                  </a:cubicBezTo>
                  <a:lnTo>
                    <a:pt x="2340864" y="1591056"/>
                  </a:lnTo>
                  <a:cubicBezTo>
                    <a:pt x="2393275" y="1512440"/>
                    <a:pt x="2323488" y="1604957"/>
                    <a:pt x="2386584" y="1554480"/>
                  </a:cubicBezTo>
                  <a:cubicBezTo>
                    <a:pt x="2395166" y="1547615"/>
                    <a:pt x="2397101" y="1534819"/>
                    <a:pt x="2404872" y="1527048"/>
                  </a:cubicBezTo>
                  <a:cubicBezTo>
                    <a:pt x="2412643" y="1519277"/>
                    <a:pt x="2423160" y="1514856"/>
                    <a:pt x="2432304" y="1508760"/>
                  </a:cubicBezTo>
                  <a:cubicBezTo>
                    <a:pt x="2455288" y="1439809"/>
                    <a:pt x="2424284" y="1524800"/>
                    <a:pt x="2459736" y="1453896"/>
                  </a:cubicBezTo>
                  <a:cubicBezTo>
                    <a:pt x="2464047" y="1445275"/>
                    <a:pt x="2464199" y="1434890"/>
                    <a:pt x="2468880" y="1426464"/>
                  </a:cubicBezTo>
                  <a:cubicBezTo>
                    <a:pt x="2479554" y="1407251"/>
                    <a:pt x="2498505" y="1392452"/>
                    <a:pt x="2505456" y="1371600"/>
                  </a:cubicBezTo>
                  <a:cubicBezTo>
                    <a:pt x="2508504" y="1362456"/>
                    <a:pt x="2507784" y="1350984"/>
                    <a:pt x="2514600" y="1344168"/>
                  </a:cubicBezTo>
                  <a:cubicBezTo>
                    <a:pt x="2521416" y="1337352"/>
                    <a:pt x="2532888" y="1338072"/>
                    <a:pt x="2542032" y="1335024"/>
                  </a:cubicBezTo>
                  <a:cubicBezTo>
                    <a:pt x="2607382" y="1236999"/>
                    <a:pt x="2505612" y="1385769"/>
                    <a:pt x="2587752" y="1280160"/>
                  </a:cubicBezTo>
                  <a:cubicBezTo>
                    <a:pt x="2645195" y="1206305"/>
                    <a:pt x="2598654" y="1242412"/>
                    <a:pt x="2651760" y="1207008"/>
                  </a:cubicBezTo>
                  <a:cubicBezTo>
                    <a:pt x="2654808" y="1197864"/>
                    <a:pt x="2654088" y="1186392"/>
                    <a:pt x="2660904" y="1179576"/>
                  </a:cubicBezTo>
                  <a:cubicBezTo>
                    <a:pt x="2692346" y="1148134"/>
                    <a:pt x="2708705" y="1145354"/>
                    <a:pt x="2743200" y="1133856"/>
                  </a:cubicBezTo>
                  <a:cubicBezTo>
                    <a:pt x="2767584" y="1060704"/>
                    <a:pt x="2731008" y="1146048"/>
                    <a:pt x="2779776" y="1097280"/>
                  </a:cubicBezTo>
                  <a:cubicBezTo>
                    <a:pt x="2786592" y="1090464"/>
                    <a:pt x="2783002" y="1077456"/>
                    <a:pt x="2788920" y="1069848"/>
                  </a:cubicBezTo>
                  <a:cubicBezTo>
                    <a:pt x="2804798" y="1049433"/>
                    <a:pt x="2829438" y="1036503"/>
                    <a:pt x="2843784" y="1014984"/>
                  </a:cubicBezTo>
                  <a:cubicBezTo>
                    <a:pt x="2849880" y="1005840"/>
                    <a:pt x="2857609" y="997595"/>
                    <a:pt x="2862072" y="987552"/>
                  </a:cubicBezTo>
                  <a:cubicBezTo>
                    <a:pt x="2869901" y="969936"/>
                    <a:pt x="2869667" y="948728"/>
                    <a:pt x="2880360" y="932688"/>
                  </a:cubicBezTo>
                  <a:cubicBezTo>
                    <a:pt x="2886456" y="923544"/>
                    <a:pt x="2894185" y="915299"/>
                    <a:pt x="2898648" y="905256"/>
                  </a:cubicBezTo>
                  <a:cubicBezTo>
                    <a:pt x="2930720" y="833094"/>
                    <a:pt x="2895019" y="865003"/>
                    <a:pt x="2944368" y="832104"/>
                  </a:cubicBezTo>
                  <a:cubicBezTo>
                    <a:pt x="2950464" y="813816"/>
                    <a:pt x="2951963" y="793280"/>
                    <a:pt x="2962656" y="777240"/>
                  </a:cubicBezTo>
                  <a:cubicBezTo>
                    <a:pt x="2968752" y="768096"/>
                    <a:pt x="2976029" y="759638"/>
                    <a:pt x="2980944" y="749808"/>
                  </a:cubicBezTo>
                  <a:cubicBezTo>
                    <a:pt x="2985255" y="741187"/>
                    <a:pt x="2984067" y="729902"/>
                    <a:pt x="2990088" y="722376"/>
                  </a:cubicBezTo>
                  <a:cubicBezTo>
                    <a:pt x="2996953" y="713794"/>
                    <a:pt x="3008376" y="710184"/>
                    <a:pt x="3017520" y="704088"/>
                  </a:cubicBezTo>
                  <a:cubicBezTo>
                    <a:pt x="3050868" y="604044"/>
                    <a:pt x="2997683" y="755579"/>
                    <a:pt x="3044952" y="649224"/>
                  </a:cubicBezTo>
                  <a:cubicBezTo>
                    <a:pt x="3052781" y="631608"/>
                    <a:pt x="3052547" y="610400"/>
                    <a:pt x="3063240" y="594360"/>
                  </a:cubicBezTo>
                  <a:cubicBezTo>
                    <a:pt x="3069336" y="585216"/>
                    <a:pt x="3077065" y="576971"/>
                    <a:pt x="3081528" y="566928"/>
                  </a:cubicBezTo>
                  <a:cubicBezTo>
                    <a:pt x="3089357" y="549312"/>
                    <a:pt x="3093720" y="530352"/>
                    <a:pt x="3099816" y="512064"/>
                  </a:cubicBezTo>
                  <a:lnTo>
                    <a:pt x="3118104" y="457200"/>
                  </a:lnTo>
                  <a:lnTo>
                    <a:pt x="3154680" y="347472"/>
                  </a:lnTo>
                  <a:lnTo>
                    <a:pt x="3163824" y="320040"/>
                  </a:lnTo>
                  <a:cubicBezTo>
                    <a:pt x="3166872" y="310896"/>
                    <a:pt x="3170630" y="301959"/>
                    <a:pt x="3172968" y="292608"/>
                  </a:cubicBezTo>
                  <a:cubicBezTo>
                    <a:pt x="3186787" y="237330"/>
                    <a:pt x="3178138" y="267954"/>
                    <a:pt x="3200400" y="201168"/>
                  </a:cubicBezTo>
                  <a:lnTo>
                    <a:pt x="3236976" y="91440"/>
                  </a:lnTo>
                  <a:lnTo>
                    <a:pt x="3246120" y="64008"/>
                  </a:lnTo>
                  <a:cubicBezTo>
                    <a:pt x="3249168" y="54864"/>
                    <a:pt x="3255264" y="46215"/>
                    <a:pt x="3255264" y="36576"/>
                  </a:cubicBezTo>
                  <a:lnTo>
                    <a:pt x="3255264" y="0"/>
                  </a:lnTo>
                </a:path>
              </a:pathLst>
            </a:custGeom>
            <a:no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507224" y="1234440"/>
              <a:ext cx="816249" cy="369332"/>
            </a:xfrm>
            <a:prstGeom prst="rect">
              <a:avLst/>
            </a:prstGeom>
            <a:noFill/>
          </p:spPr>
          <p:txBody>
            <a:bodyPr wrap="none" rtlCol="0">
              <a:spAutoFit/>
            </a:bodyPr>
            <a:lstStyle/>
            <a:p>
              <a:r>
                <a:rPr lang="nl-BE" i="1" dirty="0" smtClean="0">
                  <a:solidFill>
                    <a:schemeClr val="bg1"/>
                  </a:solidFill>
                </a:rPr>
                <a:t>+93cm</a:t>
              </a:r>
              <a:endParaRPr lang="en-US" i="1" dirty="0">
                <a:solidFill>
                  <a:schemeClr val="bg1"/>
                </a:solidFill>
              </a:endParaRPr>
            </a:p>
          </p:txBody>
        </p:sp>
      </p:grpSp>
      <p:grpSp>
        <p:nvGrpSpPr>
          <p:cNvPr id="18" name="Group 17"/>
          <p:cNvGrpSpPr/>
          <p:nvPr/>
        </p:nvGrpSpPr>
        <p:grpSpPr>
          <a:xfrm>
            <a:off x="4005072" y="3907378"/>
            <a:ext cx="4201393" cy="856646"/>
            <a:chOff x="4005072" y="3907378"/>
            <a:chExt cx="4201393" cy="856646"/>
          </a:xfrm>
        </p:grpSpPr>
        <p:sp>
          <p:nvSpPr>
            <p:cNvPr id="19" name="Freeform 18"/>
            <p:cNvSpPr/>
            <p:nvPr/>
          </p:nvSpPr>
          <p:spPr>
            <a:xfrm>
              <a:off x="4005072" y="4197096"/>
              <a:ext cx="3264482" cy="566928"/>
            </a:xfrm>
            <a:custGeom>
              <a:avLst/>
              <a:gdLst>
                <a:gd name="connsiteX0" fmla="*/ 0 w 3264482"/>
                <a:gd name="connsiteY0" fmla="*/ 566928 h 566928"/>
                <a:gd name="connsiteX1" fmla="*/ 45720 w 3264482"/>
                <a:gd name="connsiteY1" fmla="*/ 557784 h 566928"/>
                <a:gd name="connsiteX2" fmla="*/ 118872 w 3264482"/>
                <a:gd name="connsiteY2" fmla="*/ 539496 h 566928"/>
                <a:gd name="connsiteX3" fmla="*/ 256032 w 3264482"/>
                <a:gd name="connsiteY3" fmla="*/ 530352 h 566928"/>
                <a:gd name="connsiteX4" fmla="*/ 329184 w 3264482"/>
                <a:gd name="connsiteY4" fmla="*/ 521208 h 566928"/>
                <a:gd name="connsiteX5" fmla="*/ 539496 w 3264482"/>
                <a:gd name="connsiteY5" fmla="*/ 502920 h 566928"/>
                <a:gd name="connsiteX6" fmla="*/ 594360 w 3264482"/>
                <a:gd name="connsiteY6" fmla="*/ 493776 h 566928"/>
                <a:gd name="connsiteX7" fmla="*/ 722376 w 3264482"/>
                <a:gd name="connsiteY7" fmla="*/ 484632 h 566928"/>
                <a:gd name="connsiteX8" fmla="*/ 795528 w 3264482"/>
                <a:gd name="connsiteY8" fmla="*/ 475488 h 566928"/>
                <a:gd name="connsiteX9" fmla="*/ 868680 w 3264482"/>
                <a:gd name="connsiteY9" fmla="*/ 457200 h 566928"/>
                <a:gd name="connsiteX10" fmla="*/ 923544 w 3264482"/>
                <a:gd name="connsiteY10" fmla="*/ 438912 h 566928"/>
                <a:gd name="connsiteX11" fmla="*/ 969264 w 3264482"/>
                <a:gd name="connsiteY11" fmla="*/ 429768 h 566928"/>
                <a:gd name="connsiteX12" fmla="*/ 1005840 w 3264482"/>
                <a:gd name="connsiteY12" fmla="*/ 420624 h 566928"/>
                <a:gd name="connsiteX13" fmla="*/ 1207008 w 3264482"/>
                <a:gd name="connsiteY13" fmla="*/ 402336 h 566928"/>
                <a:gd name="connsiteX14" fmla="*/ 1298448 w 3264482"/>
                <a:gd name="connsiteY14" fmla="*/ 393192 h 566928"/>
                <a:gd name="connsiteX15" fmla="*/ 1325880 w 3264482"/>
                <a:gd name="connsiteY15" fmla="*/ 384048 h 566928"/>
                <a:gd name="connsiteX16" fmla="*/ 1481328 w 3264482"/>
                <a:gd name="connsiteY16" fmla="*/ 356616 h 566928"/>
                <a:gd name="connsiteX17" fmla="*/ 1591056 w 3264482"/>
                <a:gd name="connsiteY17" fmla="*/ 338328 h 566928"/>
                <a:gd name="connsiteX18" fmla="*/ 1636776 w 3264482"/>
                <a:gd name="connsiteY18" fmla="*/ 329184 h 566928"/>
                <a:gd name="connsiteX19" fmla="*/ 1691640 w 3264482"/>
                <a:gd name="connsiteY19" fmla="*/ 320040 h 566928"/>
                <a:gd name="connsiteX20" fmla="*/ 1764792 w 3264482"/>
                <a:gd name="connsiteY20" fmla="*/ 310896 h 566928"/>
                <a:gd name="connsiteX21" fmla="*/ 1819656 w 3264482"/>
                <a:gd name="connsiteY21" fmla="*/ 301752 h 566928"/>
                <a:gd name="connsiteX22" fmla="*/ 1892808 w 3264482"/>
                <a:gd name="connsiteY22" fmla="*/ 292608 h 566928"/>
                <a:gd name="connsiteX23" fmla="*/ 1956816 w 3264482"/>
                <a:gd name="connsiteY23" fmla="*/ 283464 h 566928"/>
                <a:gd name="connsiteX24" fmla="*/ 2121408 w 3264482"/>
                <a:gd name="connsiteY24" fmla="*/ 265176 h 566928"/>
                <a:gd name="connsiteX25" fmla="*/ 2331720 w 3264482"/>
                <a:gd name="connsiteY25" fmla="*/ 256032 h 566928"/>
                <a:gd name="connsiteX26" fmla="*/ 2414016 w 3264482"/>
                <a:gd name="connsiteY26" fmla="*/ 237744 h 566928"/>
                <a:gd name="connsiteX27" fmla="*/ 2459736 w 3264482"/>
                <a:gd name="connsiteY27" fmla="*/ 228600 h 566928"/>
                <a:gd name="connsiteX28" fmla="*/ 2514600 w 3264482"/>
                <a:gd name="connsiteY28" fmla="*/ 210312 h 566928"/>
                <a:gd name="connsiteX29" fmla="*/ 2551176 w 3264482"/>
                <a:gd name="connsiteY29" fmla="*/ 201168 h 566928"/>
                <a:gd name="connsiteX30" fmla="*/ 2578608 w 3264482"/>
                <a:gd name="connsiteY30" fmla="*/ 192024 h 566928"/>
                <a:gd name="connsiteX31" fmla="*/ 2624328 w 3264482"/>
                <a:gd name="connsiteY31" fmla="*/ 182880 h 566928"/>
                <a:gd name="connsiteX32" fmla="*/ 2679192 w 3264482"/>
                <a:gd name="connsiteY32" fmla="*/ 164592 h 566928"/>
                <a:gd name="connsiteX33" fmla="*/ 2706624 w 3264482"/>
                <a:gd name="connsiteY33" fmla="*/ 155448 h 566928"/>
                <a:gd name="connsiteX34" fmla="*/ 2761488 w 3264482"/>
                <a:gd name="connsiteY34" fmla="*/ 146304 h 566928"/>
                <a:gd name="connsiteX35" fmla="*/ 2788920 w 3264482"/>
                <a:gd name="connsiteY35" fmla="*/ 137160 h 566928"/>
                <a:gd name="connsiteX36" fmla="*/ 2889504 w 3264482"/>
                <a:gd name="connsiteY36" fmla="*/ 118872 h 566928"/>
                <a:gd name="connsiteX37" fmla="*/ 2916936 w 3264482"/>
                <a:gd name="connsiteY37" fmla="*/ 109728 h 566928"/>
                <a:gd name="connsiteX38" fmla="*/ 2953512 w 3264482"/>
                <a:gd name="connsiteY38" fmla="*/ 100584 h 566928"/>
                <a:gd name="connsiteX39" fmla="*/ 3035808 w 3264482"/>
                <a:gd name="connsiteY39" fmla="*/ 82296 h 566928"/>
                <a:gd name="connsiteX40" fmla="*/ 3090672 w 3264482"/>
                <a:gd name="connsiteY40" fmla="*/ 64008 h 566928"/>
                <a:gd name="connsiteX41" fmla="*/ 3118104 w 3264482"/>
                <a:gd name="connsiteY41" fmla="*/ 54864 h 566928"/>
                <a:gd name="connsiteX42" fmla="*/ 3145536 w 3264482"/>
                <a:gd name="connsiteY42" fmla="*/ 45720 h 566928"/>
                <a:gd name="connsiteX43" fmla="*/ 3236976 w 3264482"/>
                <a:gd name="connsiteY43" fmla="*/ 18288 h 566928"/>
                <a:gd name="connsiteX44" fmla="*/ 3264408 w 3264482"/>
                <a:gd name="connsiteY44"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64482" h="566928">
                  <a:moveTo>
                    <a:pt x="0" y="566928"/>
                  </a:moveTo>
                  <a:cubicBezTo>
                    <a:pt x="15240" y="563880"/>
                    <a:pt x="30642" y="561553"/>
                    <a:pt x="45720" y="557784"/>
                  </a:cubicBezTo>
                  <a:cubicBezTo>
                    <a:pt x="88517" y="547085"/>
                    <a:pt x="62700" y="545113"/>
                    <a:pt x="118872" y="539496"/>
                  </a:cubicBezTo>
                  <a:cubicBezTo>
                    <a:pt x="164466" y="534937"/>
                    <a:pt x="210383" y="534321"/>
                    <a:pt x="256032" y="530352"/>
                  </a:cubicBezTo>
                  <a:cubicBezTo>
                    <a:pt x="280513" y="528223"/>
                    <a:pt x="304711" y="523433"/>
                    <a:pt x="329184" y="521208"/>
                  </a:cubicBezTo>
                  <a:cubicBezTo>
                    <a:pt x="454819" y="509787"/>
                    <a:pt x="433979" y="516989"/>
                    <a:pt x="539496" y="502920"/>
                  </a:cubicBezTo>
                  <a:cubicBezTo>
                    <a:pt x="557874" y="500470"/>
                    <a:pt x="575912" y="495621"/>
                    <a:pt x="594360" y="493776"/>
                  </a:cubicBezTo>
                  <a:cubicBezTo>
                    <a:pt x="636928" y="489519"/>
                    <a:pt x="679771" y="488505"/>
                    <a:pt x="722376" y="484632"/>
                  </a:cubicBezTo>
                  <a:cubicBezTo>
                    <a:pt x="746849" y="482407"/>
                    <a:pt x="771375" y="480017"/>
                    <a:pt x="795528" y="475488"/>
                  </a:cubicBezTo>
                  <a:cubicBezTo>
                    <a:pt x="820232" y="470856"/>
                    <a:pt x="844835" y="465148"/>
                    <a:pt x="868680" y="457200"/>
                  </a:cubicBezTo>
                  <a:cubicBezTo>
                    <a:pt x="886968" y="451104"/>
                    <a:pt x="904641" y="442693"/>
                    <a:pt x="923544" y="438912"/>
                  </a:cubicBezTo>
                  <a:cubicBezTo>
                    <a:pt x="938784" y="435864"/>
                    <a:pt x="954092" y="433139"/>
                    <a:pt x="969264" y="429768"/>
                  </a:cubicBezTo>
                  <a:cubicBezTo>
                    <a:pt x="981532" y="427042"/>
                    <a:pt x="993475" y="422872"/>
                    <a:pt x="1005840" y="420624"/>
                  </a:cubicBezTo>
                  <a:cubicBezTo>
                    <a:pt x="1083132" y="406571"/>
                    <a:pt x="1116541" y="409573"/>
                    <a:pt x="1207008" y="402336"/>
                  </a:cubicBezTo>
                  <a:cubicBezTo>
                    <a:pt x="1237542" y="399893"/>
                    <a:pt x="1267968" y="396240"/>
                    <a:pt x="1298448" y="393192"/>
                  </a:cubicBezTo>
                  <a:cubicBezTo>
                    <a:pt x="1307592" y="390144"/>
                    <a:pt x="1316529" y="386386"/>
                    <a:pt x="1325880" y="384048"/>
                  </a:cubicBezTo>
                  <a:cubicBezTo>
                    <a:pt x="1376926" y="371287"/>
                    <a:pt x="1430282" y="369377"/>
                    <a:pt x="1481328" y="356616"/>
                  </a:cubicBezTo>
                  <a:cubicBezTo>
                    <a:pt x="1554880" y="338228"/>
                    <a:pt x="1479747" y="355452"/>
                    <a:pt x="1591056" y="338328"/>
                  </a:cubicBezTo>
                  <a:cubicBezTo>
                    <a:pt x="1606417" y="335965"/>
                    <a:pt x="1621485" y="331964"/>
                    <a:pt x="1636776" y="329184"/>
                  </a:cubicBezTo>
                  <a:cubicBezTo>
                    <a:pt x="1655017" y="325867"/>
                    <a:pt x="1673286" y="322662"/>
                    <a:pt x="1691640" y="320040"/>
                  </a:cubicBezTo>
                  <a:cubicBezTo>
                    <a:pt x="1715967" y="316565"/>
                    <a:pt x="1740465" y="314371"/>
                    <a:pt x="1764792" y="310896"/>
                  </a:cubicBezTo>
                  <a:cubicBezTo>
                    <a:pt x="1783146" y="308274"/>
                    <a:pt x="1801302" y="304374"/>
                    <a:pt x="1819656" y="301752"/>
                  </a:cubicBezTo>
                  <a:cubicBezTo>
                    <a:pt x="1843983" y="298277"/>
                    <a:pt x="1868450" y="295856"/>
                    <a:pt x="1892808" y="292608"/>
                  </a:cubicBezTo>
                  <a:lnTo>
                    <a:pt x="1956816" y="283464"/>
                  </a:lnTo>
                  <a:cubicBezTo>
                    <a:pt x="2026174" y="260345"/>
                    <a:pt x="1981970" y="272515"/>
                    <a:pt x="2121408" y="265176"/>
                  </a:cubicBezTo>
                  <a:lnTo>
                    <a:pt x="2331720" y="256032"/>
                  </a:lnTo>
                  <a:cubicBezTo>
                    <a:pt x="2469613" y="228453"/>
                    <a:pt x="2297795" y="263571"/>
                    <a:pt x="2414016" y="237744"/>
                  </a:cubicBezTo>
                  <a:cubicBezTo>
                    <a:pt x="2429188" y="234373"/>
                    <a:pt x="2444742" y="232689"/>
                    <a:pt x="2459736" y="228600"/>
                  </a:cubicBezTo>
                  <a:cubicBezTo>
                    <a:pt x="2478334" y="223528"/>
                    <a:pt x="2495898" y="214987"/>
                    <a:pt x="2514600" y="210312"/>
                  </a:cubicBezTo>
                  <a:cubicBezTo>
                    <a:pt x="2526792" y="207264"/>
                    <a:pt x="2539092" y="204620"/>
                    <a:pt x="2551176" y="201168"/>
                  </a:cubicBezTo>
                  <a:cubicBezTo>
                    <a:pt x="2560444" y="198520"/>
                    <a:pt x="2569257" y="194362"/>
                    <a:pt x="2578608" y="192024"/>
                  </a:cubicBezTo>
                  <a:cubicBezTo>
                    <a:pt x="2593686" y="188255"/>
                    <a:pt x="2609334" y="186969"/>
                    <a:pt x="2624328" y="182880"/>
                  </a:cubicBezTo>
                  <a:cubicBezTo>
                    <a:pt x="2642926" y="177808"/>
                    <a:pt x="2660904" y="170688"/>
                    <a:pt x="2679192" y="164592"/>
                  </a:cubicBezTo>
                  <a:cubicBezTo>
                    <a:pt x="2688336" y="161544"/>
                    <a:pt x="2697117" y="157033"/>
                    <a:pt x="2706624" y="155448"/>
                  </a:cubicBezTo>
                  <a:cubicBezTo>
                    <a:pt x="2724912" y="152400"/>
                    <a:pt x="2743389" y="150326"/>
                    <a:pt x="2761488" y="146304"/>
                  </a:cubicBezTo>
                  <a:cubicBezTo>
                    <a:pt x="2770897" y="144213"/>
                    <a:pt x="2779511" y="139251"/>
                    <a:pt x="2788920" y="137160"/>
                  </a:cubicBezTo>
                  <a:cubicBezTo>
                    <a:pt x="2862292" y="120855"/>
                    <a:pt x="2822940" y="135513"/>
                    <a:pt x="2889504" y="118872"/>
                  </a:cubicBezTo>
                  <a:cubicBezTo>
                    <a:pt x="2898855" y="116534"/>
                    <a:pt x="2907668" y="112376"/>
                    <a:pt x="2916936" y="109728"/>
                  </a:cubicBezTo>
                  <a:cubicBezTo>
                    <a:pt x="2929020" y="106276"/>
                    <a:pt x="2941244" y="103310"/>
                    <a:pt x="2953512" y="100584"/>
                  </a:cubicBezTo>
                  <a:cubicBezTo>
                    <a:pt x="2987073" y="93126"/>
                    <a:pt x="3003950" y="91853"/>
                    <a:pt x="3035808" y="82296"/>
                  </a:cubicBezTo>
                  <a:cubicBezTo>
                    <a:pt x="3054272" y="76757"/>
                    <a:pt x="3072384" y="70104"/>
                    <a:pt x="3090672" y="64008"/>
                  </a:cubicBezTo>
                  <a:lnTo>
                    <a:pt x="3118104" y="54864"/>
                  </a:lnTo>
                  <a:cubicBezTo>
                    <a:pt x="3127248" y="51816"/>
                    <a:pt x="3136185" y="48058"/>
                    <a:pt x="3145536" y="45720"/>
                  </a:cubicBezTo>
                  <a:cubicBezTo>
                    <a:pt x="3200814" y="31901"/>
                    <a:pt x="3170190" y="40550"/>
                    <a:pt x="3236976" y="18288"/>
                  </a:cubicBezTo>
                  <a:cubicBezTo>
                    <a:pt x="3267300" y="8180"/>
                    <a:pt x="3264408" y="18783"/>
                    <a:pt x="3264408" y="0"/>
                  </a:cubicBezTo>
                </a:path>
              </a:pathLst>
            </a:custGeom>
            <a:noFill/>
            <a:ln w="2540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393422" y="3907378"/>
              <a:ext cx="813043" cy="369332"/>
            </a:xfrm>
            <a:prstGeom prst="rect">
              <a:avLst/>
            </a:prstGeom>
            <a:noFill/>
          </p:spPr>
          <p:txBody>
            <a:bodyPr wrap="none" rtlCol="0">
              <a:spAutoFit/>
            </a:bodyPr>
            <a:lstStyle/>
            <a:p>
              <a:r>
                <a:rPr lang="nl-BE" i="1" dirty="0" smtClean="0">
                  <a:solidFill>
                    <a:schemeClr val="bg1"/>
                  </a:solidFill>
                </a:rPr>
                <a:t>+14cm</a:t>
              </a:r>
              <a:endParaRPr lang="en-US" i="1" dirty="0">
                <a:solidFill>
                  <a:schemeClr val="bg1"/>
                </a:solidFill>
              </a:endParaRPr>
            </a:p>
          </p:txBody>
        </p:sp>
      </p:grpSp>
      <p:sp>
        <p:nvSpPr>
          <p:cNvPr id="21" name="Freeform 20"/>
          <p:cNvSpPr/>
          <p:nvPr/>
        </p:nvSpPr>
        <p:spPr>
          <a:xfrm>
            <a:off x="3995928" y="740664"/>
            <a:ext cx="1965960" cy="3959352"/>
          </a:xfrm>
          <a:custGeom>
            <a:avLst/>
            <a:gdLst>
              <a:gd name="connsiteX0" fmla="*/ 0 w 1965960"/>
              <a:gd name="connsiteY0" fmla="*/ 3959352 h 3959352"/>
              <a:gd name="connsiteX1" fmla="*/ 713232 w 1965960"/>
              <a:gd name="connsiteY1" fmla="*/ 3218688 h 3959352"/>
              <a:gd name="connsiteX2" fmla="*/ 722376 w 1965960"/>
              <a:gd name="connsiteY2" fmla="*/ 3218688 h 3959352"/>
              <a:gd name="connsiteX3" fmla="*/ 1170432 w 1965960"/>
              <a:gd name="connsiteY3" fmla="*/ 2633472 h 3959352"/>
              <a:gd name="connsiteX4" fmla="*/ 1417320 w 1965960"/>
              <a:gd name="connsiteY4" fmla="*/ 2121408 h 3959352"/>
              <a:gd name="connsiteX5" fmla="*/ 1572768 w 1965960"/>
              <a:gd name="connsiteY5" fmla="*/ 1636776 h 3959352"/>
              <a:gd name="connsiteX6" fmla="*/ 1709928 w 1965960"/>
              <a:gd name="connsiteY6" fmla="*/ 1097280 h 3959352"/>
              <a:gd name="connsiteX7" fmla="*/ 1837944 w 1965960"/>
              <a:gd name="connsiteY7" fmla="*/ 521208 h 3959352"/>
              <a:gd name="connsiteX8" fmla="*/ 1938528 w 1965960"/>
              <a:gd name="connsiteY8" fmla="*/ 54864 h 3959352"/>
              <a:gd name="connsiteX9" fmla="*/ 1965960 w 1965960"/>
              <a:gd name="connsiteY9" fmla="*/ 27432 h 395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3959352">
                <a:moveTo>
                  <a:pt x="0" y="3959352"/>
                </a:moveTo>
                <a:lnTo>
                  <a:pt x="713232" y="3218688"/>
                </a:lnTo>
                <a:cubicBezTo>
                  <a:pt x="833628" y="3095244"/>
                  <a:pt x="646176" y="3316224"/>
                  <a:pt x="722376" y="3218688"/>
                </a:cubicBezTo>
                <a:cubicBezTo>
                  <a:pt x="798576" y="3121152"/>
                  <a:pt x="1054608" y="2816352"/>
                  <a:pt x="1170432" y="2633472"/>
                </a:cubicBezTo>
                <a:cubicBezTo>
                  <a:pt x="1286256" y="2450592"/>
                  <a:pt x="1350264" y="2287524"/>
                  <a:pt x="1417320" y="2121408"/>
                </a:cubicBezTo>
                <a:cubicBezTo>
                  <a:pt x="1484376" y="1955292"/>
                  <a:pt x="1524000" y="1807464"/>
                  <a:pt x="1572768" y="1636776"/>
                </a:cubicBezTo>
                <a:cubicBezTo>
                  <a:pt x="1621536" y="1466088"/>
                  <a:pt x="1665732" y="1283208"/>
                  <a:pt x="1709928" y="1097280"/>
                </a:cubicBezTo>
                <a:cubicBezTo>
                  <a:pt x="1754124" y="911352"/>
                  <a:pt x="1799844" y="694944"/>
                  <a:pt x="1837944" y="521208"/>
                </a:cubicBezTo>
                <a:cubicBezTo>
                  <a:pt x="1876044" y="347472"/>
                  <a:pt x="1917192" y="137160"/>
                  <a:pt x="1938528" y="54864"/>
                </a:cubicBezTo>
                <a:cubicBezTo>
                  <a:pt x="1959864" y="-27432"/>
                  <a:pt x="1962912" y="0"/>
                  <a:pt x="1965960" y="27432"/>
                </a:cubicBezTo>
              </a:path>
            </a:pathLst>
          </a:custGeom>
          <a:noFill/>
          <a:ln w="38100">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Box 4"/>
          <p:cNvSpPr txBox="1">
            <a:spLocks noChangeArrowheads="1"/>
          </p:cNvSpPr>
          <p:nvPr/>
        </p:nvSpPr>
        <p:spPr bwMode="auto">
          <a:xfrm>
            <a:off x="288564" y="135270"/>
            <a:ext cx="4955459"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err="1" smtClean="0">
                <a:solidFill>
                  <a:schemeClr val="tx2"/>
                </a:solidFill>
              </a:rPr>
              <a:t>Hold</a:t>
            </a:r>
            <a:r>
              <a:rPr lang="nl-NL" altLang="en-US" sz="4000" b="1" dirty="0" smtClean="0">
                <a:solidFill>
                  <a:schemeClr val="tx2"/>
                </a:solidFill>
              </a:rPr>
              <a:t> </a:t>
            </a:r>
            <a:r>
              <a:rPr lang="nl-NL" altLang="en-US" sz="4000" b="1" dirty="0" err="1" smtClean="0">
                <a:solidFill>
                  <a:schemeClr val="tx2"/>
                </a:solidFill>
              </a:rPr>
              <a:t>the</a:t>
            </a:r>
            <a:r>
              <a:rPr lang="nl-NL" altLang="en-US" sz="4000" b="1" dirty="0" smtClean="0">
                <a:solidFill>
                  <a:schemeClr val="tx2"/>
                </a:solidFill>
              </a:rPr>
              <a:t> line</a:t>
            </a:r>
            <a:endParaRPr lang="nl-NL" altLang="en-US" sz="4000" dirty="0">
              <a:solidFill>
                <a:schemeClr val="tx2"/>
              </a:solidFill>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19" y="100832"/>
            <a:ext cx="861822" cy="880694"/>
          </a:xfrm>
          <a:prstGeom prst="rect">
            <a:avLst/>
          </a:prstGeom>
        </p:spPr>
      </p:pic>
    </p:spTree>
    <p:extLst>
      <p:ext uri="{BB962C8B-B14F-4D97-AF65-F5344CB8AC3E}">
        <p14:creationId xmlns:p14="http://schemas.microsoft.com/office/powerpoint/2010/main" val="13462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0"/>
          <p:cNvSpPr>
            <a:spLocks noChangeArrowheads="1"/>
          </p:cNvSpPr>
          <p:nvPr/>
        </p:nvSpPr>
        <p:spPr bwMode="auto">
          <a:xfrm>
            <a:off x="255639" y="115888"/>
            <a:ext cx="88883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Gezondheid &amp; de zee</a:t>
            </a:r>
            <a:endParaRPr lang="en-GB" altLang="en-US" sz="2400" b="1"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92" y="5909187"/>
            <a:ext cx="795493" cy="807106"/>
          </a:xfrm>
          <a:prstGeom prst="rect">
            <a:avLst/>
          </a:prstGeom>
        </p:spPr>
      </p:pic>
      <p:sp>
        <p:nvSpPr>
          <p:cNvPr id="12" name="Rectangle 10"/>
          <p:cNvSpPr>
            <a:spLocks noChangeArrowheads="1"/>
          </p:cNvSpPr>
          <p:nvPr/>
        </p:nvSpPr>
        <p:spPr bwMode="auto">
          <a:xfrm>
            <a:off x="508819" y="1069617"/>
            <a:ext cx="838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2800" b="1" dirty="0" smtClean="0">
                <a:solidFill>
                  <a:schemeClr val="bg1"/>
                </a:solidFill>
              </a:rPr>
              <a:t>Schadelijke algenbloei (HABS)</a:t>
            </a:r>
            <a:endParaRPr lang="en-GB" altLang="en-US" sz="2800" b="1" dirty="0">
              <a:solidFill>
                <a:schemeClr val="bg1"/>
              </a:solidFill>
            </a:endParaRP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9922" b="89948" l="6261" r="90000"/>
                    </a14:imgEffect>
                  </a14:imgLayer>
                </a14:imgProps>
              </a:ext>
              <a:ext uri="{28A0092B-C50C-407E-A947-70E740481C1C}">
                <a14:useLocalDpi xmlns:a14="http://schemas.microsoft.com/office/drawing/2010/main" val="0"/>
              </a:ext>
            </a:extLst>
          </a:blip>
          <a:stretch>
            <a:fillRect/>
          </a:stretch>
        </p:blipFill>
        <p:spPr>
          <a:xfrm>
            <a:off x="-535858" y="2553560"/>
            <a:ext cx="5550310" cy="416273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586" y="5922375"/>
            <a:ext cx="776905" cy="793918"/>
          </a:xfrm>
          <a:prstGeom prst="rect">
            <a:avLst/>
          </a:prstGeom>
        </p:spPr>
      </p:pic>
    </p:spTree>
    <p:extLst>
      <p:ext uri="{BB962C8B-B14F-4D97-AF65-F5344CB8AC3E}">
        <p14:creationId xmlns:p14="http://schemas.microsoft.com/office/powerpoint/2010/main" val="27846184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56672" cy="6871965"/>
          </a:xfrm>
          <a:prstGeom prst="rect">
            <a:avLst/>
          </a:prstGeom>
        </p:spPr>
      </p:pic>
      <p:sp>
        <p:nvSpPr>
          <p:cNvPr id="2" name="Rectangle 10"/>
          <p:cNvSpPr>
            <a:spLocks noChangeArrowheads="1"/>
          </p:cNvSpPr>
          <p:nvPr/>
        </p:nvSpPr>
        <p:spPr bwMode="auto">
          <a:xfrm>
            <a:off x="153692" y="712334"/>
            <a:ext cx="65296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2800" b="1" dirty="0" smtClean="0">
                <a:solidFill>
                  <a:schemeClr val="accent5"/>
                </a:solidFill>
              </a:rPr>
              <a:t>‘Blue Mind’ +-effecten</a:t>
            </a:r>
            <a:endParaRPr lang="en-GB" altLang="en-US" sz="2800" b="1" dirty="0">
              <a:solidFill>
                <a:schemeClr val="accent5"/>
              </a:solidFill>
            </a:endParaRPr>
          </a:p>
        </p:txBody>
      </p:sp>
      <p:sp>
        <p:nvSpPr>
          <p:cNvPr id="6" name="Rectangle 10"/>
          <p:cNvSpPr>
            <a:spLocks noChangeArrowheads="1"/>
          </p:cNvSpPr>
          <p:nvPr/>
        </p:nvSpPr>
        <p:spPr bwMode="auto">
          <a:xfrm>
            <a:off x="373884" y="133029"/>
            <a:ext cx="60465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accent5"/>
                </a:solidFill>
              </a:rPr>
              <a:t>Gezondheid &amp; de zee</a:t>
            </a:r>
            <a:endParaRPr lang="en-GB" altLang="en-US" sz="2400" b="1" dirty="0">
              <a:solidFill>
                <a:schemeClr val="accent5"/>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92" y="5909187"/>
            <a:ext cx="795493" cy="807106"/>
          </a:xfrm>
          <a:prstGeom prst="rect">
            <a:avLst/>
          </a:prstGeom>
        </p:spPr>
      </p:pic>
    </p:spTree>
    <p:extLst>
      <p:ext uri="{BB962C8B-B14F-4D97-AF65-F5344CB8AC3E}">
        <p14:creationId xmlns:p14="http://schemas.microsoft.com/office/powerpoint/2010/main" val="9791334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373883" y="133029"/>
            <a:ext cx="84456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tx2"/>
                </a:solidFill>
              </a:rPr>
              <a:t>Belang ‘Oceaangeletterdheid’</a:t>
            </a:r>
            <a:endParaRPr lang="en-GB" altLang="en-US" sz="2400" b="1" dirty="0">
              <a:solidFill>
                <a:schemeClr val="tx2"/>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22" y="972736"/>
            <a:ext cx="8926171" cy="501084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557" y="5867399"/>
            <a:ext cx="824159" cy="824159"/>
          </a:xfrm>
          <a:prstGeom prst="rect">
            <a:avLst/>
          </a:prstGeom>
        </p:spPr>
      </p:pic>
    </p:spTree>
    <p:extLst>
      <p:ext uri="{BB962C8B-B14F-4D97-AF65-F5344CB8AC3E}">
        <p14:creationId xmlns:p14="http://schemas.microsoft.com/office/powerpoint/2010/main" val="19650202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71475" y="141288"/>
            <a:ext cx="8595544"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smtClean="0">
                <a:solidFill>
                  <a:schemeClr val="tx2"/>
                </a:solidFill>
              </a:rPr>
              <a:t>Belang van onderzoek </a:t>
            </a:r>
            <a:r>
              <a:rPr lang="nl-NL" altLang="en-US" sz="2400" b="1" dirty="0" smtClean="0">
                <a:solidFill>
                  <a:schemeClr val="tx2"/>
                </a:solidFill>
              </a:rPr>
              <a:t>(&amp; robotica)</a:t>
            </a:r>
            <a:endParaRPr lang="nl-NL" altLang="en-US" sz="2400"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09080"/>
            <a:ext cx="3762549" cy="57489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5" y="5957136"/>
            <a:ext cx="764860" cy="754087"/>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4762" b="92762" l="1270" r="99512"/>
                    </a14:imgEffect>
                  </a14:imgLayer>
                </a14:imgProps>
              </a:ext>
              <a:ext uri="{28A0092B-C50C-407E-A947-70E740481C1C}">
                <a14:useLocalDpi xmlns:a14="http://schemas.microsoft.com/office/drawing/2010/main" val="0"/>
              </a:ext>
            </a:extLst>
          </a:blip>
          <a:stretch>
            <a:fillRect/>
          </a:stretch>
        </p:blipFill>
        <p:spPr>
          <a:xfrm>
            <a:off x="3765690" y="3199701"/>
            <a:ext cx="5378310" cy="2757435"/>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10" b="100000" l="0" r="100000"/>
                    </a14:imgEffect>
                  </a14:imgLayer>
                </a14:imgProps>
              </a:ext>
              <a:ext uri="{28A0092B-C50C-407E-A947-70E740481C1C}">
                <a14:useLocalDpi xmlns:a14="http://schemas.microsoft.com/office/drawing/2010/main" val="0"/>
              </a:ext>
            </a:extLst>
          </a:blip>
          <a:stretch>
            <a:fillRect/>
          </a:stretch>
        </p:blipFill>
        <p:spPr>
          <a:xfrm>
            <a:off x="4000139" y="1407793"/>
            <a:ext cx="5043917" cy="2071982"/>
          </a:xfrm>
          <a:prstGeom prst="rect">
            <a:avLst/>
          </a:prstGeom>
        </p:spPr>
      </p:pic>
      <p:sp>
        <p:nvSpPr>
          <p:cNvPr id="3" name="TextBox 2"/>
          <p:cNvSpPr txBox="1"/>
          <p:nvPr/>
        </p:nvSpPr>
        <p:spPr>
          <a:xfrm>
            <a:off x="6917876" y="1476718"/>
            <a:ext cx="607089" cy="369332"/>
          </a:xfrm>
          <a:prstGeom prst="rect">
            <a:avLst/>
          </a:prstGeom>
          <a:noFill/>
        </p:spPr>
        <p:txBody>
          <a:bodyPr wrap="none" rtlCol="0">
            <a:spAutoFit/>
          </a:bodyPr>
          <a:lstStyle/>
          <a:p>
            <a:r>
              <a:rPr lang="nl-BE" b="1" dirty="0" smtClean="0"/>
              <a:t>AUV</a:t>
            </a:r>
            <a:endParaRPr lang="en-US" b="1" dirty="0"/>
          </a:p>
        </p:txBody>
      </p:sp>
      <p:sp>
        <p:nvSpPr>
          <p:cNvPr id="8" name="TextBox 7"/>
          <p:cNvSpPr txBox="1"/>
          <p:nvPr/>
        </p:nvSpPr>
        <p:spPr>
          <a:xfrm>
            <a:off x="6850622" y="3866419"/>
            <a:ext cx="578235" cy="369332"/>
          </a:xfrm>
          <a:prstGeom prst="rect">
            <a:avLst/>
          </a:prstGeom>
          <a:noFill/>
        </p:spPr>
        <p:txBody>
          <a:bodyPr wrap="none" rtlCol="0">
            <a:spAutoFit/>
          </a:bodyPr>
          <a:lstStyle/>
          <a:p>
            <a:r>
              <a:rPr lang="nl-BE" b="1" dirty="0" smtClean="0"/>
              <a:t>USV</a:t>
            </a:r>
            <a:endParaRPr lang="en-US" b="1" dirty="0"/>
          </a:p>
        </p:txBody>
      </p:sp>
      <p:sp>
        <p:nvSpPr>
          <p:cNvPr id="9" name="TextBox 8"/>
          <p:cNvSpPr txBox="1"/>
          <p:nvPr/>
        </p:nvSpPr>
        <p:spPr>
          <a:xfrm>
            <a:off x="2842405" y="1476718"/>
            <a:ext cx="600036" cy="369332"/>
          </a:xfrm>
          <a:prstGeom prst="rect">
            <a:avLst/>
          </a:prstGeom>
          <a:noFill/>
        </p:spPr>
        <p:txBody>
          <a:bodyPr wrap="none" rtlCol="0">
            <a:spAutoFit/>
          </a:bodyPr>
          <a:lstStyle/>
          <a:p>
            <a:r>
              <a:rPr lang="nl-BE" b="1" dirty="0" smtClean="0"/>
              <a:t>ROV</a:t>
            </a:r>
            <a:endParaRPr lang="en-US" b="1" dirty="0"/>
          </a:p>
        </p:txBody>
      </p:sp>
      <p:sp>
        <p:nvSpPr>
          <p:cNvPr id="10" name="Rectangle 9"/>
          <p:cNvSpPr/>
          <p:nvPr/>
        </p:nvSpPr>
        <p:spPr>
          <a:xfrm>
            <a:off x="4285178" y="6149513"/>
            <a:ext cx="3834704" cy="369332"/>
          </a:xfrm>
          <a:prstGeom prst="rect">
            <a:avLst/>
          </a:prstGeom>
        </p:spPr>
        <p:txBody>
          <a:bodyPr wrap="none">
            <a:spAutoFit/>
          </a:bodyPr>
          <a:lstStyle/>
          <a:p>
            <a:r>
              <a:rPr lang="en-US" dirty="0" smtClean="0"/>
              <a:t>www.vliz.be/nl/marine-robotics-centre</a:t>
            </a:r>
            <a:endParaRPr lang="en-US" dirty="0"/>
          </a:p>
        </p:txBody>
      </p:sp>
    </p:spTree>
    <p:extLst>
      <p:ext uri="{BB962C8B-B14F-4D97-AF65-F5344CB8AC3E}">
        <p14:creationId xmlns:p14="http://schemas.microsoft.com/office/powerpoint/2010/main" val="1639817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0"/>
          </a:xfrm>
          <a:prstGeom prst="rect">
            <a:avLst/>
          </a:prstGeom>
        </p:spPr>
      </p:pic>
      <p:sp>
        <p:nvSpPr>
          <p:cNvPr id="2" name="Rectangle 10"/>
          <p:cNvSpPr>
            <a:spLocks noChangeArrowheads="1"/>
          </p:cNvSpPr>
          <p:nvPr/>
        </p:nvSpPr>
        <p:spPr bwMode="auto">
          <a:xfrm>
            <a:off x="539750" y="115888"/>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Een reis met vele </a:t>
            </a:r>
            <a:r>
              <a:rPr lang="nl-NL" altLang="en-US" sz="4000" b="1" dirty="0" err="1" smtClean="0">
                <a:solidFill>
                  <a:schemeClr val="bg1"/>
                </a:solidFill>
              </a:rPr>
              <a:t>stops</a:t>
            </a:r>
            <a:endParaRPr lang="en-GB" altLang="en-US" sz="4000" b="1"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413" y="2488187"/>
            <a:ext cx="2525412" cy="256228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2386" y="2648892"/>
            <a:ext cx="2535899" cy="257265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4597" y="2842621"/>
            <a:ext cx="2503086" cy="253962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5526" y="3049938"/>
            <a:ext cx="2526040" cy="252604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3461" y="3259965"/>
            <a:ext cx="2486063" cy="2540502"/>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0595" y="3450005"/>
            <a:ext cx="2524425" cy="2560489"/>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3239" y="3646114"/>
            <a:ext cx="2554419" cy="2554419"/>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77690" y="3821794"/>
            <a:ext cx="2633969" cy="2633969"/>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36263" y="4048563"/>
            <a:ext cx="2653561" cy="2616186"/>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22880" y="4275332"/>
            <a:ext cx="2683252" cy="2683252"/>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88273" y="4292798"/>
            <a:ext cx="2677920" cy="2677920"/>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36017" y="4134003"/>
            <a:ext cx="2553992" cy="2590478"/>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15314" y="3992351"/>
            <a:ext cx="2548511" cy="2604318"/>
          </a:xfrm>
          <a:prstGeom prst="rect">
            <a:avLst/>
          </a:prstGeom>
        </p:spPr>
      </p:pic>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48335" y="3851615"/>
            <a:ext cx="2589306" cy="2626297"/>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46055" y="3732857"/>
            <a:ext cx="2519892" cy="2594557"/>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25023" y="3602455"/>
            <a:ext cx="2551187" cy="2551187"/>
          </a:xfrm>
          <a:prstGeom prst="rect">
            <a:avLst/>
          </a:prstGeom>
        </p:spPr>
      </p:pic>
      <p:pic>
        <p:nvPicPr>
          <p:cNvPr id="24" name="Picture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39376" y="3450005"/>
            <a:ext cx="2503499" cy="2539264"/>
          </a:xfrm>
          <a:prstGeom prst="rect">
            <a:avLst/>
          </a:prstGeom>
        </p:spPr>
      </p:pic>
    </p:spTree>
    <p:extLst>
      <p:ext uri="{BB962C8B-B14F-4D97-AF65-F5344CB8AC3E}">
        <p14:creationId xmlns:p14="http://schemas.microsoft.com/office/powerpoint/2010/main" val="287750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ircle(in)">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ircle(in)">
                                      <p:cBhvr>
                                        <p:cTn id="57" dur="20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circle(in)">
                                      <p:cBhvr>
                                        <p:cTn id="62" dur="2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circle(in)">
                                      <p:cBhvr>
                                        <p:cTn id="67" dur="20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circle(in)">
                                      <p:cBhvr>
                                        <p:cTn id="72" dur="20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circle(in)">
                                      <p:cBhvr>
                                        <p:cTn id="77" dur="20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circle(in)">
                                      <p:cBhvr>
                                        <p:cTn id="82" dur="20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circle(in)">
                                      <p:cBhvr>
                                        <p:cTn id="8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ounded Rectangle 4"/>
          <p:cNvSpPr/>
          <p:nvPr/>
        </p:nvSpPr>
        <p:spPr>
          <a:xfrm>
            <a:off x="3952568" y="207519"/>
            <a:ext cx="5191432" cy="132343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0"/>
          <p:cNvSpPr>
            <a:spLocks noChangeArrowheads="1"/>
          </p:cNvSpPr>
          <p:nvPr/>
        </p:nvSpPr>
        <p:spPr bwMode="auto">
          <a:xfrm>
            <a:off x="3443608" y="207519"/>
            <a:ext cx="621166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rgbClr val="002060"/>
                </a:solidFill>
              </a:rPr>
              <a:t>UNESCO-IOC reeds decennia roerganger</a:t>
            </a:r>
            <a:endParaRPr lang="en-GB" altLang="en-US" sz="4000" b="1" dirty="0">
              <a:solidFill>
                <a:srgbClr val="00206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015" y="5230972"/>
            <a:ext cx="1168288" cy="1184978"/>
          </a:xfrm>
          <a:prstGeom prst="rect">
            <a:avLst/>
          </a:prstGeom>
        </p:spPr>
      </p:pic>
    </p:spTree>
    <p:extLst>
      <p:ext uri="{BB962C8B-B14F-4D97-AF65-F5344CB8AC3E}">
        <p14:creationId xmlns:p14="http://schemas.microsoft.com/office/powerpoint/2010/main" val="13741266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217417" cy="6858001"/>
          </a:xfrm>
          <a:prstGeom prst="rect">
            <a:avLst/>
          </a:prstGeom>
        </p:spPr>
      </p:pic>
      <p:sp>
        <p:nvSpPr>
          <p:cNvPr id="2" name="Rectangle 10"/>
          <p:cNvSpPr>
            <a:spLocks noChangeArrowheads="1"/>
          </p:cNvSpPr>
          <p:nvPr/>
        </p:nvSpPr>
        <p:spPr bwMode="auto">
          <a:xfrm>
            <a:off x="247557" y="129902"/>
            <a:ext cx="178772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WOD 8 juni </a:t>
            </a:r>
            <a:endParaRPr lang="en-GB" altLang="en-US" sz="40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31" y="5576225"/>
            <a:ext cx="1089630" cy="1105196"/>
          </a:xfrm>
          <a:prstGeom prst="rect">
            <a:avLst/>
          </a:prstGeom>
        </p:spPr>
      </p:pic>
    </p:spTree>
    <p:extLst>
      <p:ext uri="{BB962C8B-B14F-4D97-AF65-F5344CB8AC3E}">
        <p14:creationId xmlns:p14="http://schemas.microsoft.com/office/powerpoint/2010/main" val="41171413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9126" y="0"/>
            <a:ext cx="5604925" cy="68846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687"/>
            <a:ext cx="3829126" cy="3748289"/>
          </a:xfrm>
          <a:prstGeom prst="rect">
            <a:avLst/>
          </a:prstGeom>
        </p:spPr>
      </p:pic>
      <p:sp>
        <p:nvSpPr>
          <p:cNvPr id="2" name="Rectangle 10"/>
          <p:cNvSpPr>
            <a:spLocks noChangeArrowheads="1"/>
          </p:cNvSpPr>
          <p:nvPr/>
        </p:nvSpPr>
        <p:spPr bwMode="auto">
          <a:xfrm>
            <a:off x="3591092" y="197688"/>
            <a:ext cx="33406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500 jaar na </a:t>
            </a:r>
          </a:p>
          <a:p>
            <a:pPr algn="ctr" eaLnBrk="1" hangingPunct="1"/>
            <a:r>
              <a:rPr lang="nl-NL" altLang="en-US" sz="4000" b="1" dirty="0" err="1" smtClean="0">
                <a:solidFill>
                  <a:schemeClr val="bg1"/>
                </a:solidFill>
              </a:rPr>
              <a:t>Magellaes</a:t>
            </a:r>
            <a:endParaRPr lang="en-GB" altLang="en-US" sz="4000" b="1" dirty="0">
              <a:solidFill>
                <a:schemeClr val="bg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066" y="5722374"/>
            <a:ext cx="998682" cy="99868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21603"/>
            <a:ext cx="3829126" cy="313639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731" y="5576225"/>
            <a:ext cx="1089630" cy="1105196"/>
          </a:xfrm>
          <a:prstGeom prst="rect">
            <a:avLst/>
          </a:prstGeom>
        </p:spPr>
      </p:pic>
    </p:spTree>
    <p:extLst>
      <p:ext uri="{BB962C8B-B14F-4D97-AF65-F5344CB8AC3E}">
        <p14:creationId xmlns:p14="http://schemas.microsoft.com/office/powerpoint/2010/main" val="36119486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0"/>
          <p:cNvSpPr>
            <a:spLocks noChangeArrowheads="1"/>
          </p:cNvSpPr>
          <p:nvPr/>
        </p:nvSpPr>
        <p:spPr bwMode="auto">
          <a:xfrm>
            <a:off x="2519376" y="175953"/>
            <a:ext cx="45598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tx2"/>
                </a:solidFill>
              </a:rPr>
              <a:t>dé Sound of Sea?</a:t>
            </a:r>
            <a:endParaRPr lang="en-GB" altLang="en-US" sz="4000" b="1" dirty="0">
              <a:solidFill>
                <a:schemeClr val="tx2"/>
              </a:solidFill>
            </a:endParaRPr>
          </a:p>
        </p:txBody>
      </p:sp>
      <p:pic>
        <p:nvPicPr>
          <p:cNvPr id="9" name="FocusTV_20180318_Nieuws_Het-eerste-BK-Meeuwenschreeuwen-in-De-Panne.mp4">
            <a:hlinkClick r:id="" action="ppaction://media"/>
          </p:cNvPr>
          <p:cNvPicPr>
            <a:picLocks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5095" y="1"/>
            <a:ext cx="99159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5930643" y="204348"/>
            <a:ext cx="30363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GB" altLang="en-US" sz="2000" i="1" dirty="0" err="1" smtClean="0">
                <a:solidFill>
                  <a:schemeClr val="tx2"/>
                </a:solidFill>
                <a:cs typeface="Arial" panose="020B0604020202020204" pitchFamily="34" charset="0"/>
              </a:rPr>
              <a:t>Kampioenschap</a:t>
            </a:r>
            <a:r>
              <a:rPr lang="en-GB" altLang="en-US" sz="2000" i="1" dirty="0" smtClean="0">
                <a:solidFill>
                  <a:schemeClr val="tx2"/>
                </a:solidFill>
                <a:cs typeface="Arial" panose="020B0604020202020204" pitchFamily="34" charset="0"/>
              </a:rPr>
              <a:t> </a:t>
            </a:r>
            <a:r>
              <a:rPr lang="en-GB" altLang="en-US" sz="2000" i="1" dirty="0">
                <a:solidFill>
                  <a:schemeClr val="tx2"/>
                </a:solidFill>
                <a:cs typeface="Arial" panose="020B0604020202020204" pitchFamily="34" charset="0"/>
              </a:rPr>
              <a:t>“</a:t>
            </a:r>
            <a:r>
              <a:rPr lang="en-GB" altLang="en-US" sz="2000" b="1" i="1" dirty="0" err="1">
                <a:solidFill>
                  <a:schemeClr val="tx2"/>
                </a:solidFill>
                <a:cs typeface="Arial" panose="020B0604020202020204" pitchFamily="34" charset="0"/>
              </a:rPr>
              <a:t>Meeuwen</a:t>
            </a:r>
            <a:r>
              <a:rPr lang="en-GB" altLang="en-US" sz="2000" b="1" i="1" dirty="0">
                <a:solidFill>
                  <a:schemeClr val="tx2"/>
                </a:solidFill>
                <a:cs typeface="Arial" panose="020B0604020202020204" pitchFamily="34" charset="0"/>
              </a:rPr>
              <a:t> </a:t>
            </a:r>
            <a:r>
              <a:rPr lang="en-GB" altLang="en-US" sz="2000" b="1" i="1" dirty="0" err="1">
                <a:solidFill>
                  <a:schemeClr val="tx2"/>
                </a:solidFill>
                <a:cs typeface="Arial" panose="020B0604020202020204" pitchFamily="34" charset="0"/>
              </a:rPr>
              <a:t>schreeuwen</a:t>
            </a:r>
            <a:r>
              <a:rPr lang="en-GB" altLang="en-US" sz="2000" i="1" dirty="0">
                <a:solidFill>
                  <a:schemeClr val="tx2"/>
                </a:solidFill>
                <a:cs typeface="Arial" panose="020B0604020202020204" pitchFamily="34" charset="0"/>
              </a:rPr>
              <a:t>” </a:t>
            </a:r>
          </a:p>
          <a:p>
            <a:pPr algn="ctr" eaLnBrk="1" hangingPunct="1">
              <a:spcBef>
                <a:spcPct val="20000"/>
              </a:spcBef>
            </a:pPr>
            <a:r>
              <a:rPr lang="en-GB" altLang="en-US" sz="2000" i="1" dirty="0">
                <a:solidFill>
                  <a:schemeClr val="tx2"/>
                </a:solidFill>
                <a:cs typeface="Arial" panose="020B0604020202020204" pitchFamily="34" charset="0"/>
              </a:rPr>
              <a:t>(De Panne 18 </a:t>
            </a:r>
            <a:r>
              <a:rPr lang="en-GB" altLang="en-US" sz="2000" i="1" dirty="0" err="1" smtClean="0">
                <a:solidFill>
                  <a:schemeClr val="tx2"/>
                </a:solidFill>
                <a:cs typeface="Arial" panose="020B0604020202020204" pitchFamily="34" charset="0"/>
              </a:rPr>
              <a:t>feb</a:t>
            </a:r>
            <a:r>
              <a:rPr lang="en-GB" altLang="en-US" sz="2000" i="1" dirty="0" smtClean="0">
                <a:solidFill>
                  <a:schemeClr val="tx2"/>
                </a:solidFill>
                <a:cs typeface="Arial" panose="020B0604020202020204" pitchFamily="34" charset="0"/>
              </a:rPr>
              <a:t> </a:t>
            </a:r>
            <a:r>
              <a:rPr lang="en-GB" altLang="en-US" sz="2000" i="1" dirty="0">
                <a:solidFill>
                  <a:schemeClr val="tx2"/>
                </a:solidFill>
                <a:cs typeface="Arial" panose="020B0604020202020204" pitchFamily="34" charset="0"/>
              </a:rPr>
              <a:t>2018)</a:t>
            </a:r>
            <a:endParaRPr lang="en-GB" altLang="en-US" sz="1400" i="1" dirty="0">
              <a:solidFill>
                <a:schemeClr val="tx2"/>
              </a:solidFill>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731" y="5576225"/>
            <a:ext cx="1089630" cy="1105196"/>
          </a:xfrm>
          <a:prstGeom prst="rect">
            <a:avLst/>
          </a:prstGeom>
        </p:spPr>
      </p:pic>
    </p:spTree>
    <p:extLst>
      <p:ext uri="{BB962C8B-B14F-4D97-AF65-F5344CB8AC3E}">
        <p14:creationId xmlns:p14="http://schemas.microsoft.com/office/powerpoint/2010/main" val="798515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42492"/>
          </a:xfrm>
          <a:prstGeom prst="rect">
            <a:avLst/>
          </a:prstGeom>
        </p:spPr>
      </p:pic>
      <p:sp>
        <p:nvSpPr>
          <p:cNvPr id="2" name="Rectangle 10"/>
          <p:cNvSpPr>
            <a:spLocks noChangeArrowheads="1"/>
          </p:cNvSpPr>
          <p:nvPr/>
        </p:nvSpPr>
        <p:spPr bwMode="auto">
          <a:xfrm>
            <a:off x="539750" y="115888"/>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Een reis met vele </a:t>
            </a:r>
            <a:r>
              <a:rPr lang="nl-NL" altLang="en-US" sz="4000" b="1" dirty="0" err="1" smtClean="0">
                <a:solidFill>
                  <a:schemeClr val="bg1"/>
                </a:solidFill>
              </a:rPr>
              <a:t>stops</a:t>
            </a:r>
            <a:r>
              <a:rPr lang="nl-NL" altLang="en-US" sz="4000" b="1" dirty="0" smtClean="0">
                <a:solidFill>
                  <a:schemeClr val="bg1"/>
                </a:solidFill>
              </a:rPr>
              <a:t> (I)</a:t>
            </a:r>
            <a:endParaRPr lang="en-GB" altLang="en-US" sz="40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757" y="5799170"/>
            <a:ext cx="419396" cy="42551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3908" y="5800702"/>
            <a:ext cx="422457" cy="428580"/>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3908" y="6258815"/>
            <a:ext cx="419396" cy="428580"/>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1554" y="1005652"/>
            <a:ext cx="428580" cy="434703"/>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0263" y="4365499"/>
            <a:ext cx="428580" cy="428580"/>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8166" y="4861742"/>
            <a:ext cx="428580" cy="434703"/>
          </a:xfrm>
          <a:prstGeom prst="rect">
            <a:avLst/>
          </a:prstGeom>
        </p:spPr>
      </p:pic>
      <p:sp>
        <p:nvSpPr>
          <p:cNvPr id="38" name="Text Box 9"/>
          <p:cNvSpPr txBox="1">
            <a:spLocks noChangeArrowheads="1"/>
          </p:cNvSpPr>
          <p:nvPr/>
        </p:nvSpPr>
        <p:spPr bwMode="auto">
          <a:xfrm>
            <a:off x="707103" y="993699"/>
            <a:ext cx="43368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smtClean="0">
                <a:solidFill>
                  <a:schemeClr val="bg1"/>
                </a:solidFill>
              </a:rPr>
              <a:t>De </a:t>
            </a:r>
            <a:r>
              <a:rPr lang="fr-BE" altLang="en-US" dirty="0" err="1" smtClean="0">
                <a:solidFill>
                  <a:schemeClr val="bg1"/>
                </a:solidFill>
              </a:rPr>
              <a:t>oceaan</a:t>
            </a:r>
            <a:r>
              <a:rPr lang="fr-BE" altLang="en-US" dirty="0" smtClean="0">
                <a:solidFill>
                  <a:schemeClr val="bg1"/>
                </a:solidFill>
              </a:rPr>
              <a:t>, </a:t>
            </a:r>
            <a:r>
              <a:rPr lang="fr-BE" altLang="en-US" dirty="0" err="1" smtClean="0">
                <a:solidFill>
                  <a:schemeClr val="bg1"/>
                </a:solidFill>
              </a:rPr>
              <a:t>centraal</a:t>
            </a:r>
            <a:r>
              <a:rPr lang="fr-BE" altLang="en-US" dirty="0" smtClean="0">
                <a:solidFill>
                  <a:schemeClr val="bg1"/>
                </a:solidFill>
              </a:rPr>
              <a:t> in de </a:t>
            </a:r>
            <a:r>
              <a:rPr lang="fr-BE" altLang="en-US" dirty="0" err="1" smtClean="0">
                <a:solidFill>
                  <a:schemeClr val="bg1"/>
                </a:solidFill>
              </a:rPr>
              <a:t>waterkringloop</a:t>
            </a:r>
            <a:endParaRPr lang="en-GB" altLang="en-US" sz="1400" i="1" dirty="0">
              <a:solidFill>
                <a:schemeClr val="bg1"/>
              </a:solidFill>
            </a:endParaRPr>
          </a:p>
        </p:txBody>
      </p:sp>
      <p:sp>
        <p:nvSpPr>
          <p:cNvPr id="39" name="Text Box 9"/>
          <p:cNvSpPr txBox="1">
            <a:spLocks noChangeArrowheads="1"/>
          </p:cNvSpPr>
          <p:nvPr/>
        </p:nvSpPr>
        <p:spPr bwMode="auto">
          <a:xfrm>
            <a:off x="707103" y="1473152"/>
            <a:ext cx="2685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Ontzilting</a:t>
            </a:r>
            <a:r>
              <a:rPr lang="fr-BE" altLang="en-US" dirty="0" smtClean="0">
                <a:solidFill>
                  <a:schemeClr val="bg1"/>
                </a:solidFill>
              </a:rPr>
              <a:t> van </a:t>
            </a:r>
            <a:r>
              <a:rPr lang="fr-BE" altLang="en-US" dirty="0" err="1" smtClean="0">
                <a:solidFill>
                  <a:schemeClr val="bg1"/>
                </a:solidFill>
              </a:rPr>
              <a:t>zeewater</a:t>
            </a:r>
            <a:endParaRPr lang="en-GB" altLang="en-US" sz="1400" i="1" dirty="0">
              <a:solidFill>
                <a:schemeClr val="bg1"/>
              </a:solidFill>
            </a:endParaRPr>
          </a:p>
        </p:txBody>
      </p:sp>
      <p:sp>
        <p:nvSpPr>
          <p:cNvPr id="40" name="Text Box 9"/>
          <p:cNvSpPr txBox="1">
            <a:spLocks noChangeArrowheads="1"/>
          </p:cNvSpPr>
          <p:nvPr/>
        </p:nvSpPr>
        <p:spPr bwMode="auto">
          <a:xfrm>
            <a:off x="707103" y="1961253"/>
            <a:ext cx="15936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smtClean="0">
                <a:solidFill>
                  <a:schemeClr val="bg1"/>
                </a:solidFill>
              </a:rPr>
              <a:t>Plastic </a:t>
            </a:r>
            <a:r>
              <a:rPr lang="fr-BE" altLang="en-US" dirty="0" err="1" smtClean="0">
                <a:solidFill>
                  <a:schemeClr val="bg1"/>
                </a:solidFill>
              </a:rPr>
              <a:t>soep</a:t>
            </a:r>
            <a:endParaRPr lang="en-GB" altLang="en-US" sz="1400" i="1" dirty="0">
              <a:solidFill>
                <a:schemeClr val="bg1"/>
              </a:solidFill>
            </a:endParaRPr>
          </a:p>
        </p:txBody>
      </p:sp>
      <p:sp>
        <p:nvSpPr>
          <p:cNvPr id="41" name="Text Box 9"/>
          <p:cNvSpPr txBox="1">
            <a:spLocks noChangeArrowheads="1"/>
          </p:cNvSpPr>
          <p:nvPr/>
        </p:nvSpPr>
        <p:spPr bwMode="auto">
          <a:xfrm>
            <a:off x="707103" y="2412052"/>
            <a:ext cx="39730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Olieverontreiniging</a:t>
            </a:r>
            <a:r>
              <a:rPr lang="fr-BE" altLang="en-US" dirty="0" smtClean="0">
                <a:solidFill>
                  <a:schemeClr val="bg1"/>
                </a:solidFill>
              </a:rPr>
              <a:t> </a:t>
            </a:r>
            <a:r>
              <a:rPr lang="fr-BE" altLang="en-US" dirty="0" err="1" smtClean="0">
                <a:solidFill>
                  <a:schemeClr val="bg1"/>
                </a:solidFill>
              </a:rPr>
              <a:t>aan</a:t>
            </a:r>
            <a:r>
              <a:rPr lang="fr-BE" altLang="en-US" dirty="0" smtClean="0">
                <a:solidFill>
                  <a:schemeClr val="bg1"/>
                </a:solidFill>
              </a:rPr>
              <a:t> de </a:t>
            </a:r>
            <a:r>
              <a:rPr lang="fr-BE" altLang="en-US" dirty="0" err="1" smtClean="0">
                <a:solidFill>
                  <a:schemeClr val="bg1"/>
                </a:solidFill>
              </a:rPr>
              <a:t>beterhand</a:t>
            </a:r>
            <a:endParaRPr lang="en-GB" altLang="en-US" sz="1400" i="1" dirty="0">
              <a:solidFill>
                <a:schemeClr val="bg1"/>
              </a:solidFill>
            </a:endParaRPr>
          </a:p>
        </p:txBody>
      </p:sp>
      <p:sp>
        <p:nvSpPr>
          <p:cNvPr id="42" name="Text Box 9"/>
          <p:cNvSpPr txBox="1">
            <a:spLocks noChangeArrowheads="1"/>
          </p:cNvSpPr>
          <p:nvPr/>
        </p:nvSpPr>
        <p:spPr bwMode="auto">
          <a:xfrm>
            <a:off x="707103" y="2881954"/>
            <a:ext cx="1809955" cy="36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smtClean="0">
                <a:solidFill>
                  <a:schemeClr val="bg1"/>
                </a:solidFill>
              </a:rPr>
              <a:t>TBT en de </a:t>
            </a:r>
            <a:r>
              <a:rPr lang="fr-BE" altLang="en-US" dirty="0" err="1" smtClean="0">
                <a:solidFill>
                  <a:schemeClr val="bg1"/>
                </a:solidFill>
              </a:rPr>
              <a:t>zee</a:t>
            </a:r>
            <a:endParaRPr lang="en-GB" altLang="en-US" sz="1400" i="1" dirty="0">
              <a:solidFill>
                <a:schemeClr val="bg1"/>
              </a:solidFill>
            </a:endParaRPr>
          </a:p>
        </p:txBody>
      </p:sp>
      <p:sp>
        <p:nvSpPr>
          <p:cNvPr id="43" name="Text Box 9"/>
          <p:cNvSpPr txBox="1">
            <a:spLocks noChangeArrowheads="1"/>
          </p:cNvSpPr>
          <p:nvPr/>
        </p:nvSpPr>
        <p:spPr bwMode="auto">
          <a:xfrm>
            <a:off x="707103" y="3376033"/>
            <a:ext cx="5113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Schuim</a:t>
            </a:r>
            <a:r>
              <a:rPr lang="fr-BE" altLang="en-US" dirty="0" smtClean="0">
                <a:solidFill>
                  <a:schemeClr val="bg1"/>
                </a:solidFill>
              </a:rPr>
              <a:t> in </a:t>
            </a:r>
            <a:r>
              <a:rPr lang="fr-BE" altLang="en-US" dirty="0" err="1" smtClean="0">
                <a:solidFill>
                  <a:schemeClr val="bg1"/>
                </a:solidFill>
              </a:rPr>
              <a:t>branding</a:t>
            </a:r>
            <a:r>
              <a:rPr lang="fr-BE" altLang="en-US" dirty="0" smtClean="0">
                <a:solidFill>
                  <a:schemeClr val="bg1"/>
                </a:solidFill>
              </a:rPr>
              <a:t> </a:t>
            </a:r>
            <a:r>
              <a:rPr lang="fr-BE" altLang="en-US" dirty="0" err="1" smtClean="0">
                <a:solidFill>
                  <a:schemeClr val="bg1"/>
                </a:solidFill>
              </a:rPr>
              <a:t>teken</a:t>
            </a:r>
            <a:r>
              <a:rPr lang="fr-BE" altLang="en-US" dirty="0" smtClean="0">
                <a:solidFill>
                  <a:schemeClr val="bg1"/>
                </a:solidFill>
              </a:rPr>
              <a:t> van </a:t>
            </a:r>
            <a:r>
              <a:rPr lang="fr-BE" altLang="en-US" dirty="0" err="1" smtClean="0">
                <a:solidFill>
                  <a:schemeClr val="bg1"/>
                </a:solidFill>
              </a:rPr>
              <a:t>stikstofbemesting</a:t>
            </a:r>
            <a:endParaRPr lang="en-GB" altLang="en-US" sz="1400" i="1" dirty="0">
              <a:solidFill>
                <a:schemeClr val="bg1"/>
              </a:solidFill>
            </a:endParaRPr>
          </a:p>
        </p:txBody>
      </p:sp>
      <p:sp>
        <p:nvSpPr>
          <p:cNvPr id="44" name="Text Box 9"/>
          <p:cNvSpPr txBox="1">
            <a:spLocks noChangeArrowheads="1"/>
          </p:cNvSpPr>
          <p:nvPr/>
        </p:nvSpPr>
        <p:spPr bwMode="auto">
          <a:xfrm>
            <a:off x="707103" y="3829278"/>
            <a:ext cx="1908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Geluidspollutie</a:t>
            </a:r>
            <a:endParaRPr lang="en-GB" altLang="en-US" sz="1400" i="1" dirty="0">
              <a:solidFill>
                <a:schemeClr val="bg1"/>
              </a:solidFill>
            </a:endParaRPr>
          </a:p>
        </p:txBody>
      </p:sp>
      <p:sp>
        <p:nvSpPr>
          <p:cNvPr id="45" name="Text Box 9"/>
          <p:cNvSpPr txBox="1">
            <a:spLocks noChangeArrowheads="1"/>
          </p:cNvSpPr>
          <p:nvPr/>
        </p:nvSpPr>
        <p:spPr bwMode="auto">
          <a:xfrm>
            <a:off x="707103" y="4295315"/>
            <a:ext cx="2006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smtClean="0">
                <a:solidFill>
                  <a:schemeClr val="bg1"/>
                </a:solidFill>
              </a:rPr>
              <a:t>Offshore </a:t>
            </a:r>
            <a:r>
              <a:rPr lang="fr-BE" altLang="en-US" dirty="0" err="1" smtClean="0">
                <a:solidFill>
                  <a:schemeClr val="bg1"/>
                </a:solidFill>
              </a:rPr>
              <a:t>energie</a:t>
            </a:r>
            <a:endParaRPr lang="en-GB" altLang="en-US" sz="1400" i="1" dirty="0">
              <a:solidFill>
                <a:schemeClr val="bg1"/>
              </a:solidFill>
            </a:endParaRPr>
          </a:p>
        </p:txBody>
      </p:sp>
      <p:sp>
        <p:nvSpPr>
          <p:cNvPr id="46" name="Text Box 9"/>
          <p:cNvSpPr txBox="1">
            <a:spLocks noChangeArrowheads="1"/>
          </p:cNvSpPr>
          <p:nvPr/>
        </p:nvSpPr>
        <p:spPr bwMode="auto">
          <a:xfrm>
            <a:off x="707103" y="4794386"/>
            <a:ext cx="25277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Rijkdom</a:t>
            </a:r>
            <a:r>
              <a:rPr lang="fr-BE" altLang="en-US" dirty="0" smtClean="0">
                <a:solidFill>
                  <a:schemeClr val="bg1"/>
                </a:solidFill>
              </a:rPr>
              <a:t> </a:t>
            </a:r>
            <a:r>
              <a:rPr lang="fr-BE" altLang="en-US" dirty="0" err="1" smtClean="0">
                <a:solidFill>
                  <a:schemeClr val="bg1"/>
                </a:solidFill>
              </a:rPr>
              <a:t>aan</a:t>
            </a:r>
            <a:r>
              <a:rPr lang="fr-BE" altLang="en-US" dirty="0" smtClean="0">
                <a:solidFill>
                  <a:schemeClr val="bg1"/>
                </a:solidFill>
              </a:rPr>
              <a:t> </a:t>
            </a:r>
            <a:r>
              <a:rPr lang="fr-BE" altLang="en-US" dirty="0" err="1" smtClean="0">
                <a:solidFill>
                  <a:schemeClr val="bg1"/>
                </a:solidFill>
              </a:rPr>
              <a:t>zeeleven</a:t>
            </a:r>
            <a:endParaRPr lang="en-GB" altLang="en-US" sz="1400" i="1" dirty="0">
              <a:solidFill>
                <a:schemeClr val="bg1"/>
              </a:solidFill>
            </a:endParaRPr>
          </a:p>
        </p:txBody>
      </p:sp>
      <p:sp>
        <p:nvSpPr>
          <p:cNvPr id="47" name="Text Box 9"/>
          <p:cNvSpPr txBox="1">
            <a:spLocks noChangeArrowheads="1"/>
          </p:cNvSpPr>
          <p:nvPr/>
        </p:nvSpPr>
        <p:spPr bwMode="auto">
          <a:xfrm>
            <a:off x="707103" y="5293457"/>
            <a:ext cx="5334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Zeeleven</a:t>
            </a:r>
            <a:r>
              <a:rPr lang="fr-BE" altLang="en-US" dirty="0" smtClean="0">
                <a:solidFill>
                  <a:schemeClr val="bg1"/>
                </a:solidFill>
              </a:rPr>
              <a:t> </a:t>
            </a:r>
            <a:r>
              <a:rPr lang="fr-BE" altLang="en-US" dirty="0" err="1" smtClean="0">
                <a:solidFill>
                  <a:schemeClr val="bg1"/>
                </a:solidFill>
              </a:rPr>
              <a:t>onder</a:t>
            </a:r>
            <a:r>
              <a:rPr lang="fr-BE" altLang="en-US" dirty="0" smtClean="0">
                <a:solidFill>
                  <a:schemeClr val="bg1"/>
                </a:solidFill>
              </a:rPr>
              <a:t> </a:t>
            </a:r>
            <a:r>
              <a:rPr lang="fr-BE" altLang="en-US" dirty="0" err="1" smtClean="0">
                <a:solidFill>
                  <a:schemeClr val="bg1"/>
                </a:solidFill>
              </a:rPr>
              <a:t>menselijke</a:t>
            </a:r>
            <a:r>
              <a:rPr lang="fr-BE" altLang="en-US" dirty="0" smtClean="0">
                <a:solidFill>
                  <a:schemeClr val="bg1"/>
                </a:solidFill>
              </a:rPr>
              <a:t> </a:t>
            </a:r>
            <a:r>
              <a:rPr lang="fr-BE" altLang="en-US" dirty="0" err="1" smtClean="0">
                <a:solidFill>
                  <a:schemeClr val="bg1"/>
                </a:solidFill>
              </a:rPr>
              <a:t>druk</a:t>
            </a:r>
            <a:r>
              <a:rPr lang="fr-BE" altLang="en-US" dirty="0" smtClean="0">
                <a:solidFill>
                  <a:schemeClr val="bg1"/>
                </a:solidFill>
              </a:rPr>
              <a:t>: </a:t>
            </a:r>
            <a:r>
              <a:rPr lang="fr-BE" altLang="en-US" dirty="0" err="1" smtClean="0">
                <a:solidFill>
                  <a:schemeClr val="bg1"/>
                </a:solidFill>
              </a:rPr>
              <a:t>verkwalling</a:t>
            </a:r>
            <a:endParaRPr lang="en-GB" altLang="en-US" sz="1400" i="1" dirty="0">
              <a:solidFill>
                <a:schemeClr val="bg1"/>
              </a:solidFill>
            </a:endParaRPr>
          </a:p>
        </p:txBody>
      </p:sp>
      <p:sp>
        <p:nvSpPr>
          <p:cNvPr id="48" name="Text Box 9"/>
          <p:cNvSpPr txBox="1">
            <a:spLocks noChangeArrowheads="1"/>
          </p:cNvSpPr>
          <p:nvPr/>
        </p:nvSpPr>
        <p:spPr bwMode="auto">
          <a:xfrm>
            <a:off x="707103" y="5776506"/>
            <a:ext cx="5334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Overbevissing</a:t>
            </a:r>
            <a:endParaRPr lang="en-GB" altLang="en-US" sz="1400" i="1" dirty="0">
              <a:solidFill>
                <a:schemeClr val="bg1"/>
              </a:solidFill>
            </a:endParaRPr>
          </a:p>
        </p:txBody>
      </p:sp>
      <p:sp>
        <p:nvSpPr>
          <p:cNvPr id="49" name="Text Box 9"/>
          <p:cNvSpPr txBox="1">
            <a:spLocks noChangeArrowheads="1"/>
          </p:cNvSpPr>
          <p:nvPr/>
        </p:nvSpPr>
        <p:spPr bwMode="auto">
          <a:xfrm>
            <a:off x="707103" y="6229751"/>
            <a:ext cx="5334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Vrouwen</a:t>
            </a:r>
            <a:r>
              <a:rPr lang="fr-BE" altLang="en-US" dirty="0" smtClean="0">
                <a:solidFill>
                  <a:schemeClr val="bg1"/>
                </a:solidFill>
              </a:rPr>
              <a:t> </a:t>
            </a:r>
            <a:r>
              <a:rPr lang="fr-BE" altLang="en-US" dirty="0" err="1" smtClean="0">
                <a:solidFill>
                  <a:schemeClr val="bg1"/>
                </a:solidFill>
              </a:rPr>
              <a:t>aan</a:t>
            </a:r>
            <a:r>
              <a:rPr lang="fr-BE" altLang="en-US" dirty="0" smtClean="0">
                <a:solidFill>
                  <a:schemeClr val="bg1"/>
                </a:solidFill>
              </a:rPr>
              <a:t> het </a:t>
            </a:r>
            <a:r>
              <a:rPr lang="fr-BE" altLang="en-US" dirty="0" err="1" smtClean="0">
                <a:solidFill>
                  <a:schemeClr val="bg1"/>
                </a:solidFill>
              </a:rPr>
              <a:t>roer</a:t>
            </a:r>
            <a:endParaRPr lang="en-GB" altLang="en-US" sz="1400" i="1" dirty="0">
              <a:solidFill>
                <a:schemeClr val="bg1"/>
              </a:solidFill>
            </a:endParaRPr>
          </a:p>
        </p:txBody>
      </p:sp>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2974" y="1451320"/>
            <a:ext cx="428580" cy="434703"/>
          </a:xfrm>
          <a:prstGeom prst="rect">
            <a:avLst/>
          </a:prstGeom>
        </p:spPr>
      </p:pic>
      <p:pic>
        <p:nvPicPr>
          <p:cNvPr id="52" name="Pictur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1554" y="1926347"/>
            <a:ext cx="428580" cy="43470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2974" y="2422713"/>
            <a:ext cx="428580" cy="434703"/>
          </a:xfrm>
          <a:prstGeom prst="rect">
            <a:avLst/>
          </a:prstGeom>
        </p:spPr>
      </p:pic>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1554" y="2898332"/>
            <a:ext cx="428580" cy="434703"/>
          </a:xfrm>
          <a:prstGeom prst="rect">
            <a:avLst/>
          </a:prstGeom>
        </p:spPr>
      </p:pic>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2974" y="3394106"/>
            <a:ext cx="428580" cy="434703"/>
          </a:xfrm>
          <a:prstGeom prst="rect">
            <a:avLst/>
          </a:prstGeom>
        </p:spPr>
      </p:pic>
      <p:pic>
        <p:nvPicPr>
          <p:cNvPr id="56" name="Picture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9843" y="3880037"/>
            <a:ext cx="428580" cy="434703"/>
          </a:xfrm>
          <a:prstGeom prst="rect">
            <a:avLst/>
          </a:prstGeom>
        </p:spPr>
      </p:pic>
      <p:pic>
        <p:nvPicPr>
          <p:cNvPr id="57" name="Picture 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6586" y="5341803"/>
            <a:ext cx="428580" cy="434703"/>
          </a:xfrm>
          <a:prstGeom prst="rect">
            <a:avLst/>
          </a:prstGeom>
        </p:spPr>
      </p:pic>
      <p:pic>
        <p:nvPicPr>
          <p:cNvPr id="58" name="Picture 5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3689" y="5814305"/>
            <a:ext cx="428580" cy="434703"/>
          </a:xfrm>
          <a:prstGeom prst="rect">
            <a:avLst/>
          </a:prstGeom>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3689" y="6247311"/>
            <a:ext cx="431020" cy="437313"/>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080" y="6247311"/>
            <a:ext cx="422457" cy="428580"/>
          </a:xfrm>
          <a:prstGeom prst="rect">
            <a:avLst/>
          </a:prstGeom>
        </p:spPr>
      </p:pic>
    </p:spTree>
    <p:extLst>
      <p:ext uri="{BB962C8B-B14F-4D97-AF65-F5344CB8AC3E}">
        <p14:creationId xmlns:p14="http://schemas.microsoft.com/office/powerpoint/2010/main" val="9343845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42492"/>
          </a:xfrm>
          <a:prstGeom prst="rect">
            <a:avLst/>
          </a:prstGeom>
        </p:spPr>
      </p:pic>
      <p:sp>
        <p:nvSpPr>
          <p:cNvPr id="2" name="Rectangle 10"/>
          <p:cNvSpPr>
            <a:spLocks noChangeArrowheads="1"/>
          </p:cNvSpPr>
          <p:nvPr/>
        </p:nvSpPr>
        <p:spPr bwMode="auto">
          <a:xfrm>
            <a:off x="539750" y="115888"/>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Een reis met vele </a:t>
            </a:r>
            <a:r>
              <a:rPr lang="nl-NL" altLang="en-US" sz="4000" b="1" dirty="0" err="1" smtClean="0">
                <a:solidFill>
                  <a:schemeClr val="bg1"/>
                </a:solidFill>
              </a:rPr>
              <a:t>stops</a:t>
            </a:r>
            <a:r>
              <a:rPr lang="nl-NL" altLang="en-US" sz="4000" b="1" dirty="0" smtClean="0">
                <a:solidFill>
                  <a:schemeClr val="bg1"/>
                </a:solidFill>
              </a:rPr>
              <a:t> (II)</a:t>
            </a:r>
            <a:endParaRPr lang="en-GB" altLang="en-US" sz="40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520" y="1183726"/>
            <a:ext cx="419396" cy="42551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814" y="1189906"/>
            <a:ext cx="422457" cy="42858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1418" y="3603241"/>
            <a:ext cx="419396" cy="42551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3517" y="4050833"/>
            <a:ext cx="428580" cy="42858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5286" y="4536018"/>
            <a:ext cx="428580" cy="428580"/>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7985" y="2131463"/>
            <a:ext cx="419396" cy="428580"/>
          </a:xfrm>
          <a:prstGeom prst="rect">
            <a:avLst/>
          </a:prstGeom>
        </p:spPr>
      </p:pic>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01418" y="1183857"/>
            <a:ext cx="419396" cy="425388"/>
          </a:xfrm>
          <a:prstGeom prst="rect">
            <a:avLst/>
          </a:prstGeom>
        </p:spPr>
      </p:pic>
      <p:sp>
        <p:nvSpPr>
          <p:cNvPr id="39" name="Text Box 9"/>
          <p:cNvSpPr txBox="1">
            <a:spLocks noChangeArrowheads="1"/>
          </p:cNvSpPr>
          <p:nvPr/>
        </p:nvSpPr>
        <p:spPr bwMode="auto">
          <a:xfrm>
            <a:off x="676840" y="1678510"/>
            <a:ext cx="2685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Invasie</a:t>
            </a:r>
            <a:r>
              <a:rPr lang="fr-BE" altLang="en-US" dirty="0" smtClean="0">
                <a:solidFill>
                  <a:schemeClr val="bg1"/>
                </a:solidFill>
              </a:rPr>
              <a:t> van </a:t>
            </a:r>
            <a:r>
              <a:rPr lang="fr-BE" altLang="en-US" dirty="0" err="1" smtClean="0">
                <a:solidFill>
                  <a:schemeClr val="bg1"/>
                </a:solidFill>
              </a:rPr>
              <a:t>exoten</a:t>
            </a:r>
            <a:endParaRPr lang="en-GB" altLang="en-US" sz="1400" i="1" dirty="0">
              <a:solidFill>
                <a:schemeClr val="bg1"/>
              </a:solidFill>
            </a:endParaRPr>
          </a:p>
        </p:txBody>
      </p:sp>
      <p:sp>
        <p:nvSpPr>
          <p:cNvPr id="40" name="Text Box 9"/>
          <p:cNvSpPr txBox="1">
            <a:spLocks noChangeArrowheads="1"/>
          </p:cNvSpPr>
          <p:nvPr/>
        </p:nvSpPr>
        <p:spPr bwMode="auto">
          <a:xfrm>
            <a:off x="676840" y="2141176"/>
            <a:ext cx="45236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Leven</a:t>
            </a:r>
            <a:r>
              <a:rPr lang="fr-BE" altLang="en-US" dirty="0" smtClean="0">
                <a:solidFill>
                  <a:schemeClr val="bg1"/>
                </a:solidFill>
              </a:rPr>
              <a:t> </a:t>
            </a:r>
            <a:r>
              <a:rPr lang="fr-BE" altLang="en-US" dirty="0" err="1" smtClean="0">
                <a:solidFill>
                  <a:schemeClr val="bg1"/>
                </a:solidFill>
              </a:rPr>
              <a:t>onder</a:t>
            </a:r>
            <a:r>
              <a:rPr lang="fr-BE" altLang="en-US" dirty="0" smtClean="0">
                <a:solidFill>
                  <a:schemeClr val="bg1"/>
                </a:solidFill>
              </a:rPr>
              <a:t> </a:t>
            </a:r>
            <a:r>
              <a:rPr lang="fr-BE" altLang="en-US" dirty="0" err="1" smtClean="0">
                <a:solidFill>
                  <a:schemeClr val="bg1"/>
                </a:solidFill>
              </a:rPr>
              <a:t>een</a:t>
            </a:r>
            <a:r>
              <a:rPr lang="fr-BE" altLang="en-US" dirty="0" smtClean="0">
                <a:solidFill>
                  <a:schemeClr val="bg1"/>
                </a:solidFill>
              </a:rPr>
              <a:t> </a:t>
            </a:r>
            <a:r>
              <a:rPr lang="fr-BE" altLang="en-US" dirty="0" err="1" smtClean="0">
                <a:solidFill>
                  <a:schemeClr val="bg1"/>
                </a:solidFill>
              </a:rPr>
              <a:t>veranderend</a:t>
            </a:r>
            <a:r>
              <a:rPr lang="fr-BE" altLang="en-US" dirty="0" smtClean="0">
                <a:solidFill>
                  <a:schemeClr val="bg1"/>
                </a:solidFill>
              </a:rPr>
              <a:t> </a:t>
            </a:r>
            <a:r>
              <a:rPr lang="fr-BE" altLang="en-US" dirty="0" err="1" smtClean="0">
                <a:solidFill>
                  <a:schemeClr val="bg1"/>
                </a:solidFill>
              </a:rPr>
              <a:t>klimaat</a:t>
            </a:r>
            <a:endParaRPr lang="en-GB" altLang="en-US" sz="1400" i="1" dirty="0">
              <a:solidFill>
                <a:schemeClr val="bg1"/>
              </a:solidFill>
            </a:endParaRPr>
          </a:p>
        </p:txBody>
      </p:sp>
      <p:sp>
        <p:nvSpPr>
          <p:cNvPr id="41" name="Text Box 9"/>
          <p:cNvSpPr txBox="1">
            <a:spLocks noChangeArrowheads="1"/>
          </p:cNvSpPr>
          <p:nvPr/>
        </p:nvSpPr>
        <p:spPr bwMode="auto">
          <a:xfrm>
            <a:off x="676840" y="2611009"/>
            <a:ext cx="39730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Schadelijke</a:t>
            </a:r>
            <a:r>
              <a:rPr lang="fr-BE" altLang="en-US" dirty="0" smtClean="0">
                <a:solidFill>
                  <a:schemeClr val="bg1"/>
                </a:solidFill>
              </a:rPr>
              <a:t> </a:t>
            </a:r>
            <a:r>
              <a:rPr lang="fr-BE" altLang="en-US" dirty="0" err="1" smtClean="0">
                <a:solidFill>
                  <a:schemeClr val="bg1"/>
                </a:solidFill>
              </a:rPr>
              <a:t>algenbloei</a:t>
            </a:r>
            <a:endParaRPr lang="en-GB" altLang="en-US" sz="1400" i="1" dirty="0">
              <a:solidFill>
                <a:schemeClr val="bg1"/>
              </a:solidFill>
            </a:endParaRPr>
          </a:p>
        </p:txBody>
      </p:sp>
      <p:sp>
        <p:nvSpPr>
          <p:cNvPr id="42" name="Text Box 9"/>
          <p:cNvSpPr txBox="1">
            <a:spLocks noChangeArrowheads="1"/>
          </p:cNvSpPr>
          <p:nvPr/>
        </p:nvSpPr>
        <p:spPr bwMode="auto">
          <a:xfrm>
            <a:off x="676840" y="3080842"/>
            <a:ext cx="2685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smtClean="0">
                <a:solidFill>
                  <a:schemeClr val="bg1"/>
                </a:solidFill>
              </a:rPr>
              <a:t>‘Blue </a:t>
            </a:r>
            <a:r>
              <a:rPr lang="fr-BE" altLang="en-US" dirty="0" err="1" smtClean="0">
                <a:solidFill>
                  <a:schemeClr val="bg1"/>
                </a:solidFill>
              </a:rPr>
              <a:t>Mind</a:t>
            </a:r>
            <a:r>
              <a:rPr lang="fr-BE" altLang="en-US" dirty="0" smtClean="0">
                <a:solidFill>
                  <a:schemeClr val="bg1"/>
                </a:solidFill>
              </a:rPr>
              <a:t>’ </a:t>
            </a:r>
            <a:r>
              <a:rPr lang="fr-BE" altLang="en-US" dirty="0" err="1" smtClean="0">
                <a:solidFill>
                  <a:schemeClr val="bg1"/>
                </a:solidFill>
              </a:rPr>
              <a:t>effecten</a:t>
            </a:r>
            <a:endParaRPr lang="en-GB" altLang="en-US" sz="1400" i="1" dirty="0">
              <a:solidFill>
                <a:schemeClr val="bg1"/>
              </a:solidFill>
            </a:endParaRPr>
          </a:p>
        </p:txBody>
      </p:sp>
      <p:sp>
        <p:nvSpPr>
          <p:cNvPr id="43" name="Text Box 9"/>
          <p:cNvSpPr txBox="1">
            <a:spLocks noChangeArrowheads="1"/>
          </p:cNvSpPr>
          <p:nvPr/>
        </p:nvSpPr>
        <p:spPr bwMode="auto">
          <a:xfrm>
            <a:off x="676840" y="3550675"/>
            <a:ext cx="5113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Bioproducten</a:t>
            </a:r>
            <a:r>
              <a:rPr lang="fr-BE" altLang="en-US" dirty="0" smtClean="0">
                <a:solidFill>
                  <a:schemeClr val="bg1"/>
                </a:solidFill>
              </a:rPr>
              <a:t> uit </a:t>
            </a:r>
            <a:r>
              <a:rPr lang="fr-BE" altLang="en-US" dirty="0" err="1" smtClean="0">
                <a:solidFill>
                  <a:schemeClr val="bg1"/>
                </a:solidFill>
              </a:rPr>
              <a:t>zee</a:t>
            </a:r>
            <a:endParaRPr lang="en-GB" altLang="en-US" sz="1400" i="1" dirty="0">
              <a:solidFill>
                <a:schemeClr val="bg1"/>
              </a:solidFill>
            </a:endParaRPr>
          </a:p>
        </p:txBody>
      </p:sp>
      <p:sp>
        <p:nvSpPr>
          <p:cNvPr id="44" name="Text Box 9"/>
          <p:cNvSpPr txBox="1">
            <a:spLocks noChangeArrowheads="1"/>
          </p:cNvSpPr>
          <p:nvPr/>
        </p:nvSpPr>
        <p:spPr bwMode="auto">
          <a:xfrm>
            <a:off x="676840" y="4037414"/>
            <a:ext cx="36879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Oceaangeletterdheid</a:t>
            </a:r>
            <a:r>
              <a:rPr lang="fr-BE" altLang="en-US" dirty="0" smtClean="0">
                <a:solidFill>
                  <a:schemeClr val="bg1"/>
                </a:solidFill>
              </a:rPr>
              <a:t> </a:t>
            </a:r>
            <a:r>
              <a:rPr lang="fr-BE" altLang="en-US" dirty="0" err="1" smtClean="0">
                <a:solidFill>
                  <a:schemeClr val="bg1"/>
                </a:solidFill>
              </a:rPr>
              <a:t>broodnodig</a:t>
            </a:r>
            <a:endParaRPr lang="en-GB" altLang="en-US" sz="1400" i="1" dirty="0">
              <a:solidFill>
                <a:schemeClr val="bg1"/>
              </a:solidFill>
            </a:endParaRPr>
          </a:p>
        </p:txBody>
      </p:sp>
      <p:sp>
        <p:nvSpPr>
          <p:cNvPr id="45" name="Text Box 9"/>
          <p:cNvSpPr txBox="1">
            <a:spLocks noChangeArrowheads="1"/>
          </p:cNvSpPr>
          <p:nvPr/>
        </p:nvSpPr>
        <p:spPr bwMode="auto">
          <a:xfrm>
            <a:off x="676840" y="4548740"/>
            <a:ext cx="36879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Ertsenwinning</a:t>
            </a:r>
            <a:r>
              <a:rPr lang="fr-BE" altLang="en-US" dirty="0" smtClean="0">
                <a:solidFill>
                  <a:schemeClr val="bg1"/>
                </a:solidFill>
              </a:rPr>
              <a:t> in de </a:t>
            </a:r>
            <a:r>
              <a:rPr lang="fr-BE" altLang="en-US" dirty="0" err="1" smtClean="0">
                <a:solidFill>
                  <a:schemeClr val="bg1"/>
                </a:solidFill>
              </a:rPr>
              <a:t>diepzee</a:t>
            </a:r>
            <a:endParaRPr lang="en-GB" altLang="en-US" sz="1400" i="1" dirty="0">
              <a:solidFill>
                <a:schemeClr val="bg1"/>
              </a:solidFill>
            </a:endParaRPr>
          </a:p>
        </p:txBody>
      </p:sp>
      <p:sp>
        <p:nvSpPr>
          <p:cNvPr id="47" name="Text Box 9"/>
          <p:cNvSpPr txBox="1">
            <a:spLocks noChangeArrowheads="1"/>
          </p:cNvSpPr>
          <p:nvPr/>
        </p:nvSpPr>
        <p:spPr bwMode="auto">
          <a:xfrm>
            <a:off x="676840" y="5113388"/>
            <a:ext cx="5334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Maritieme</a:t>
            </a:r>
            <a:r>
              <a:rPr lang="fr-BE" altLang="en-US" dirty="0" smtClean="0">
                <a:solidFill>
                  <a:schemeClr val="bg1"/>
                </a:solidFill>
              </a:rPr>
              <a:t> jobs</a:t>
            </a:r>
            <a:endParaRPr lang="en-GB" altLang="en-US" sz="1400" i="1" dirty="0">
              <a:solidFill>
                <a:schemeClr val="bg1"/>
              </a:solidFill>
            </a:endParaRPr>
          </a:p>
        </p:txBody>
      </p:sp>
      <p:sp>
        <p:nvSpPr>
          <p:cNvPr id="48" name="Text Box 9"/>
          <p:cNvSpPr txBox="1">
            <a:spLocks noChangeArrowheads="1"/>
          </p:cNvSpPr>
          <p:nvPr/>
        </p:nvSpPr>
        <p:spPr bwMode="auto">
          <a:xfrm>
            <a:off x="684897" y="5634418"/>
            <a:ext cx="5334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Blauwe</a:t>
            </a:r>
            <a:r>
              <a:rPr lang="fr-BE" altLang="en-US" dirty="0" smtClean="0">
                <a:solidFill>
                  <a:schemeClr val="bg1"/>
                </a:solidFill>
              </a:rPr>
              <a:t> </a:t>
            </a:r>
            <a:r>
              <a:rPr lang="fr-BE" altLang="en-US" dirty="0" err="1" smtClean="0">
                <a:solidFill>
                  <a:schemeClr val="bg1"/>
                </a:solidFill>
              </a:rPr>
              <a:t>economie</a:t>
            </a:r>
            <a:endParaRPr lang="en-GB" altLang="en-US" sz="1400" i="1" dirty="0">
              <a:solidFill>
                <a:schemeClr val="bg1"/>
              </a:solidFill>
            </a:endParaRPr>
          </a:p>
        </p:txBody>
      </p:sp>
      <p:sp>
        <p:nvSpPr>
          <p:cNvPr id="49" name="Text Box 9"/>
          <p:cNvSpPr txBox="1">
            <a:spLocks noChangeArrowheads="1"/>
          </p:cNvSpPr>
          <p:nvPr/>
        </p:nvSpPr>
        <p:spPr bwMode="auto">
          <a:xfrm>
            <a:off x="676840" y="6193862"/>
            <a:ext cx="22433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smtClean="0">
                <a:solidFill>
                  <a:schemeClr val="bg1"/>
                </a:solidFill>
              </a:rPr>
              <a:t>Robots in the </a:t>
            </a:r>
            <a:r>
              <a:rPr lang="fr-BE" altLang="en-US" dirty="0" err="1" smtClean="0">
                <a:solidFill>
                  <a:schemeClr val="bg1"/>
                </a:solidFill>
              </a:rPr>
              <a:t>deep</a:t>
            </a:r>
            <a:endParaRPr lang="en-GB" altLang="en-US" sz="1400" i="1" dirty="0">
              <a:solidFill>
                <a:schemeClr val="bg1"/>
              </a:solidFill>
            </a:endParaRPr>
          </a:p>
        </p:txBody>
      </p:sp>
      <p:sp>
        <p:nvSpPr>
          <p:cNvPr id="50" name="Text Box 9"/>
          <p:cNvSpPr txBox="1">
            <a:spLocks noChangeArrowheads="1"/>
          </p:cNvSpPr>
          <p:nvPr/>
        </p:nvSpPr>
        <p:spPr bwMode="auto">
          <a:xfrm>
            <a:off x="676840" y="1261789"/>
            <a:ext cx="5334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Armoedebestrijding</a:t>
            </a:r>
            <a:r>
              <a:rPr lang="fr-BE" altLang="en-US" dirty="0" smtClean="0">
                <a:solidFill>
                  <a:schemeClr val="bg1"/>
                </a:solidFill>
              </a:rPr>
              <a:t> </a:t>
            </a:r>
            <a:r>
              <a:rPr lang="fr-BE" altLang="en-US" dirty="0" err="1" smtClean="0">
                <a:solidFill>
                  <a:schemeClr val="bg1"/>
                </a:solidFill>
              </a:rPr>
              <a:t>door</a:t>
            </a:r>
            <a:r>
              <a:rPr lang="fr-BE" altLang="en-US" dirty="0" smtClean="0">
                <a:solidFill>
                  <a:schemeClr val="bg1"/>
                </a:solidFill>
              </a:rPr>
              <a:t> </a:t>
            </a:r>
            <a:r>
              <a:rPr lang="fr-BE" altLang="en-US" dirty="0" err="1" smtClean="0">
                <a:solidFill>
                  <a:schemeClr val="bg1"/>
                </a:solidFill>
              </a:rPr>
              <a:t>MPAs</a:t>
            </a:r>
            <a:endParaRPr lang="en-GB" altLang="en-US" sz="1400" i="1" dirty="0">
              <a:solidFill>
                <a:schemeClr val="bg1"/>
              </a:solidFill>
            </a:endParaRPr>
          </a:p>
        </p:txBody>
      </p:sp>
      <p:pic>
        <p:nvPicPr>
          <p:cNvPr id="52" name="Picture 5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93517" y="1661674"/>
            <a:ext cx="419396" cy="42538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3517" y="2629384"/>
            <a:ext cx="419396" cy="425519"/>
          </a:xfrm>
          <a:prstGeom prst="rect">
            <a:avLst/>
          </a:prstGeom>
        </p:spPr>
      </p:pic>
      <p:pic>
        <p:nvPicPr>
          <p:cNvPr id="54" name="Picture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0820" y="3128222"/>
            <a:ext cx="419396" cy="425519"/>
          </a:xfrm>
          <a:prstGeom prst="rect">
            <a:avLst/>
          </a:prstGeom>
        </p:spPr>
      </p:pic>
      <p:pic>
        <p:nvPicPr>
          <p:cNvPr id="55" name="Picture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3420" y="2110714"/>
            <a:ext cx="419396" cy="425388"/>
          </a:xfrm>
          <a:prstGeom prst="rect">
            <a:avLst/>
          </a:prstGeom>
        </p:spPr>
      </p:pic>
      <p:pic>
        <p:nvPicPr>
          <p:cNvPr id="56" name="Picture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5939" y="3589742"/>
            <a:ext cx="419396" cy="425388"/>
          </a:xfrm>
          <a:prstGeom prst="rect">
            <a:avLst/>
          </a:prstGeom>
        </p:spPr>
      </p:pic>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6755" y="5042090"/>
            <a:ext cx="428580" cy="428580"/>
          </a:xfrm>
          <a:prstGeom prst="rect">
            <a:avLst/>
          </a:prstGeom>
        </p:spPr>
      </p:pic>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3984" y="5548163"/>
            <a:ext cx="428580" cy="428580"/>
          </a:xfrm>
          <a:prstGeom prst="rect">
            <a:avLst/>
          </a:prstGeom>
        </p:spPr>
      </p:pic>
      <p:pic>
        <p:nvPicPr>
          <p:cNvPr id="59" name="Picture 5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8468" y="6050749"/>
            <a:ext cx="434703" cy="428580"/>
          </a:xfrm>
          <a:prstGeom prst="rect">
            <a:avLst/>
          </a:prstGeom>
        </p:spPr>
      </p:pic>
    </p:spTree>
    <p:extLst>
      <p:ext uri="{BB962C8B-B14F-4D97-AF65-F5344CB8AC3E}">
        <p14:creationId xmlns:p14="http://schemas.microsoft.com/office/powerpoint/2010/main" val="10725719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42492"/>
          </a:xfrm>
          <a:prstGeom prst="rect">
            <a:avLst/>
          </a:prstGeom>
        </p:spPr>
      </p:pic>
      <p:sp>
        <p:nvSpPr>
          <p:cNvPr id="2" name="Rectangle 10"/>
          <p:cNvSpPr>
            <a:spLocks noChangeArrowheads="1"/>
          </p:cNvSpPr>
          <p:nvPr/>
        </p:nvSpPr>
        <p:spPr bwMode="auto">
          <a:xfrm>
            <a:off x="539750" y="115888"/>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Een reis met vele </a:t>
            </a:r>
            <a:r>
              <a:rPr lang="nl-NL" altLang="en-US" sz="4000" b="1" dirty="0" err="1" smtClean="0">
                <a:solidFill>
                  <a:schemeClr val="bg1"/>
                </a:solidFill>
              </a:rPr>
              <a:t>stops</a:t>
            </a:r>
            <a:r>
              <a:rPr lang="nl-NL" altLang="en-US" sz="4000" b="1" dirty="0" smtClean="0">
                <a:solidFill>
                  <a:schemeClr val="bg1"/>
                </a:solidFill>
              </a:rPr>
              <a:t> (III)</a:t>
            </a:r>
            <a:endParaRPr lang="en-GB" altLang="en-US" sz="40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74" y="1220444"/>
            <a:ext cx="419396" cy="42858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6386" y="1220443"/>
            <a:ext cx="422457" cy="428580"/>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8094" y="1220443"/>
            <a:ext cx="428580" cy="428580"/>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2131" y="2150483"/>
            <a:ext cx="425519" cy="425519"/>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9691" y="2617996"/>
            <a:ext cx="428580" cy="434703"/>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2354" y="4091533"/>
            <a:ext cx="419396" cy="425388"/>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2131" y="5624356"/>
            <a:ext cx="413273" cy="425518"/>
          </a:xfrm>
          <a:prstGeom prst="rect">
            <a:avLst/>
          </a:prstGeom>
        </p:spPr>
      </p:pic>
      <p:sp>
        <p:nvSpPr>
          <p:cNvPr id="39" name="Text Box 9"/>
          <p:cNvSpPr txBox="1">
            <a:spLocks noChangeArrowheads="1"/>
          </p:cNvSpPr>
          <p:nvPr/>
        </p:nvSpPr>
        <p:spPr bwMode="auto">
          <a:xfrm>
            <a:off x="676840" y="1678510"/>
            <a:ext cx="2685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Invasie</a:t>
            </a:r>
            <a:r>
              <a:rPr lang="fr-BE" altLang="en-US" dirty="0" smtClean="0">
                <a:solidFill>
                  <a:schemeClr val="bg1"/>
                </a:solidFill>
              </a:rPr>
              <a:t> van </a:t>
            </a:r>
            <a:r>
              <a:rPr lang="fr-BE" altLang="en-US" dirty="0" err="1" smtClean="0">
                <a:solidFill>
                  <a:schemeClr val="bg1"/>
                </a:solidFill>
              </a:rPr>
              <a:t>exoten</a:t>
            </a:r>
            <a:endParaRPr lang="en-GB" altLang="en-US" sz="1400" i="1" dirty="0">
              <a:solidFill>
                <a:schemeClr val="bg1"/>
              </a:solidFill>
            </a:endParaRPr>
          </a:p>
        </p:txBody>
      </p:sp>
      <p:sp>
        <p:nvSpPr>
          <p:cNvPr id="40" name="Text Box 9"/>
          <p:cNvSpPr txBox="1">
            <a:spLocks noChangeArrowheads="1"/>
          </p:cNvSpPr>
          <p:nvPr/>
        </p:nvSpPr>
        <p:spPr bwMode="auto">
          <a:xfrm>
            <a:off x="695738" y="2122806"/>
            <a:ext cx="45236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Stad</a:t>
            </a:r>
            <a:r>
              <a:rPr lang="fr-BE" altLang="en-US" dirty="0" smtClean="0">
                <a:solidFill>
                  <a:schemeClr val="bg1"/>
                </a:solidFill>
              </a:rPr>
              <a:t> </a:t>
            </a:r>
            <a:r>
              <a:rPr lang="fr-BE" altLang="en-US" dirty="0" err="1" smtClean="0">
                <a:solidFill>
                  <a:schemeClr val="bg1"/>
                </a:solidFill>
              </a:rPr>
              <a:t>aan</a:t>
            </a:r>
            <a:r>
              <a:rPr lang="fr-BE" altLang="en-US" dirty="0" smtClean="0">
                <a:solidFill>
                  <a:schemeClr val="bg1"/>
                </a:solidFill>
              </a:rPr>
              <a:t> </a:t>
            </a:r>
            <a:r>
              <a:rPr lang="fr-BE" altLang="en-US" dirty="0" err="1" smtClean="0">
                <a:solidFill>
                  <a:schemeClr val="bg1"/>
                </a:solidFill>
              </a:rPr>
              <a:t>zee</a:t>
            </a:r>
            <a:endParaRPr lang="en-GB" altLang="en-US" sz="1400" i="1" dirty="0">
              <a:solidFill>
                <a:schemeClr val="bg1"/>
              </a:solidFill>
            </a:endParaRPr>
          </a:p>
        </p:txBody>
      </p:sp>
      <p:sp>
        <p:nvSpPr>
          <p:cNvPr id="41" name="Text Box 9"/>
          <p:cNvSpPr txBox="1">
            <a:spLocks noChangeArrowheads="1"/>
          </p:cNvSpPr>
          <p:nvPr/>
        </p:nvSpPr>
        <p:spPr bwMode="auto">
          <a:xfrm>
            <a:off x="676840" y="2611009"/>
            <a:ext cx="39730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Zeewier</a:t>
            </a:r>
            <a:r>
              <a:rPr lang="fr-BE" altLang="en-US" dirty="0" smtClean="0">
                <a:solidFill>
                  <a:schemeClr val="bg1"/>
                </a:solidFill>
              </a:rPr>
              <a:t> </a:t>
            </a:r>
            <a:r>
              <a:rPr lang="fr-BE" altLang="en-US" dirty="0" err="1" smtClean="0">
                <a:solidFill>
                  <a:schemeClr val="bg1"/>
                </a:solidFill>
              </a:rPr>
              <a:t>alom</a:t>
            </a:r>
            <a:r>
              <a:rPr lang="fr-BE" altLang="en-US" dirty="0" smtClean="0">
                <a:solidFill>
                  <a:schemeClr val="bg1"/>
                </a:solidFill>
              </a:rPr>
              <a:t>!</a:t>
            </a:r>
            <a:endParaRPr lang="en-GB" altLang="en-US" sz="1400" i="1" dirty="0">
              <a:solidFill>
                <a:schemeClr val="bg1"/>
              </a:solidFill>
            </a:endParaRPr>
          </a:p>
        </p:txBody>
      </p:sp>
      <p:sp>
        <p:nvSpPr>
          <p:cNvPr id="42" name="Text Box 9"/>
          <p:cNvSpPr txBox="1">
            <a:spLocks noChangeArrowheads="1"/>
          </p:cNvSpPr>
          <p:nvPr/>
        </p:nvSpPr>
        <p:spPr bwMode="auto">
          <a:xfrm>
            <a:off x="676840" y="3080842"/>
            <a:ext cx="2685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Hold</a:t>
            </a:r>
            <a:r>
              <a:rPr lang="fr-BE" altLang="en-US" dirty="0" smtClean="0">
                <a:solidFill>
                  <a:schemeClr val="bg1"/>
                </a:solidFill>
              </a:rPr>
              <a:t> the line</a:t>
            </a:r>
            <a:endParaRPr lang="en-GB" altLang="en-US" sz="1400" i="1" dirty="0">
              <a:solidFill>
                <a:schemeClr val="bg1"/>
              </a:solidFill>
            </a:endParaRPr>
          </a:p>
        </p:txBody>
      </p:sp>
      <p:sp>
        <p:nvSpPr>
          <p:cNvPr id="43" name="Text Box 9"/>
          <p:cNvSpPr txBox="1">
            <a:spLocks noChangeArrowheads="1"/>
          </p:cNvSpPr>
          <p:nvPr/>
        </p:nvSpPr>
        <p:spPr bwMode="auto">
          <a:xfrm>
            <a:off x="676840" y="3550675"/>
            <a:ext cx="5113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Oceaanverzuring</a:t>
            </a:r>
            <a:r>
              <a:rPr lang="fr-BE" altLang="en-US" dirty="0" smtClean="0">
                <a:solidFill>
                  <a:schemeClr val="bg1"/>
                </a:solidFill>
              </a:rPr>
              <a:t>, </a:t>
            </a:r>
            <a:r>
              <a:rPr lang="fr-BE" altLang="en-US" dirty="0" err="1" smtClean="0">
                <a:solidFill>
                  <a:schemeClr val="bg1"/>
                </a:solidFill>
              </a:rPr>
              <a:t>onbekend</a:t>
            </a:r>
            <a:r>
              <a:rPr lang="fr-BE" altLang="en-US" dirty="0" smtClean="0">
                <a:solidFill>
                  <a:schemeClr val="bg1"/>
                </a:solidFill>
              </a:rPr>
              <a:t> maar </a:t>
            </a:r>
            <a:r>
              <a:rPr lang="fr-BE" altLang="en-US" dirty="0" err="1" smtClean="0">
                <a:solidFill>
                  <a:schemeClr val="bg1"/>
                </a:solidFill>
              </a:rPr>
              <a:t>gevreesd</a:t>
            </a:r>
            <a:endParaRPr lang="en-GB" altLang="en-US" sz="1400" i="1" dirty="0">
              <a:solidFill>
                <a:schemeClr val="bg1"/>
              </a:solidFill>
            </a:endParaRPr>
          </a:p>
        </p:txBody>
      </p:sp>
      <p:sp>
        <p:nvSpPr>
          <p:cNvPr id="44" name="Text Box 9"/>
          <p:cNvSpPr txBox="1">
            <a:spLocks noChangeArrowheads="1"/>
          </p:cNvSpPr>
          <p:nvPr/>
        </p:nvSpPr>
        <p:spPr bwMode="auto">
          <a:xfrm>
            <a:off x="676840" y="4037414"/>
            <a:ext cx="36879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smtClean="0">
                <a:solidFill>
                  <a:schemeClr val="bg1"/>
                </a:solidFill>
              </a:rPr>
              <a:t>Het </a:t>
            </a:r>
            <a:r>
              <a:rPr lang="fr-BE" altLang="en-US" dirty="0" err="1" smtClean="0">
                <a:solidFill>
                  <a:schemeClr val="bg1"/>
                </a:solidFill>
              </a:rPr>
              <a:t>grote</a:t>
            </a:r>
            <a:r>
              <a:rPr lang="fr-BE" altLang="en-US" dirty="0" smtClean="0">
                <a:solidFill>
                  <a:schemeClr val="bg1"/>
                </a:solidFill>
              </a:rPr>
              <a:t> P-complot</a:t>
            </a:r>
            <a:endParaRPr lang="en-GB" altLang="en-US" sz="1400" i="1" dirty="0">
              <a:solidFill>
                <a:schemeClr val="bg1"/>
              </a:solidFill>
            </a:endParaRPr>
          </a:p>
        </p:txBody>
      </p:sp>
      <p:sp>
        <p:nvSpPr>
          <p:cNvPr id="45" name="Text Box 9"/>
          <p:cNvSpPr txBox="1">
            <a:spLocks noChangeArrowheads="1"/>
          </p:cNvSpPr>
          <p:nvPr/>
        </p:nvSpPr>
        <p:spPr bwMode="auto">
          <a:xfrm>
            <a:off x="676840" y="4548740"/>
            <a:ext cx="36879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Buitenaards</a:t>
            </a:r>
            <a:r>
              <a:rPr lang="fr-BE" altLang="en-US" dirty="0" smtClean="0">
                <a:solidFill>
                  <a:schemeClr val="bg1"/>
                </a:solidFill>
              </a:rPr>
              <a:t> </a:t>
            </a:r>
            <a:r>
              <a:rPr lang="fr-BE" altLang="en-US" dirty="0" err="1" smtClean="0">
                <a:solidFill>
                  <a:schemeClr val="bg1"/>
                </a:solidFill>
              </a:rPr>
              <a:t>leven</a:t>
            </a:r>
            <a:r>
              <a:rPr lang="fr-BE" altLang="en-US" dirty="0" smtClean="0">
                <a:solidFill>
                  <a:schemeClr val="bg1"/>
                </a:solidFill>
              </a:rPr>
              <a:t> </a:t>
            </a:r>
            <a:r>
              <a:rPr lang="fr-BE" altLang="en-US" dirty="0" err="1" smtClean="0">
                <a:solidFill>
                  <a:schemeClr val="bg1"/>
                </a:solidFill>
              </a:rPr>
              <a:t>als</a:t>
            </a:r>
            <a:r>
              <a:rPr lang="fr-BE" altLang="en-US" dirty="0" smtClean="0">
                <a:solidFill>
                  <a:schemeClr val="bg1"/>
                </a:solidFill>
              </a:rPr>
              <a:t> </a:t>
            </a:r>
            <a:r>
              <a:rPr lang="fr-BE" altLang="en-US" dirty="0" err="1" smtClean="0">
                <a:solidFill>
                  <a:schemeClr val="bg1"/>
                </a:solidFill>
              </a:rPr>
              <a:t>aanzet</a:t>
            </a:r>
            <a:endParaRPr lang="en-GB" altLang="en-US" sz="1400" i="1" dirty="0">
              <a:solidFill>
                <a:schemeClr val="bg1"/>
              </a:solidFill>
            </a:endParaRPr>
          </a:p>
        </p:txBody>
      </p:sp>
      <p:sp>
        <p:nvSpPr>
          <p:cNvPr id="47" name="Text Box 9"/>
          <p:cNvSpPr txBox="1">
            <a:spLocks noChangeArrowheads="1"/>
          </p:cNvSpPr>
          <p:nvPr/>
        </p:nvSpPr>
        <p:spPr bwMode="auto">
          <a:xfrm>
            <a:off x="661315" y="5086142"/>
            <a:ext cx="5334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Plankton</a:t>
            </a:r>
            <a:r>
              <a:rPr lang="fr-BE" altLang="en-US" dirty="0" smtClean="0">
                <a:solidFill>
                  <a:schemeClr val="bg1"/>
                </a:solidFill>
              </a:rPr>
              <a:t>, het </a:t>
            </a:r>
            <a:r>
              <a:rPr lang="fr-BE" altLang="en-US" dirty="0" err="1" smtClean="0">
                <a:solidFill>
                  <a:schemeClr val="bg1"/>
                </a:solidFill>
              </a:rPr>
              <a:t>machtigste</a:t>
            </a:r>
            <a:r>
              <a:rPr lang="fr-BE" altLang="en-US" dirty="0" smtClean="0">
                <a:solidFill>
                  <a:schemeClr val="bg1"/>
                </a:solidFill>
              </a:rPr>
              <a:t> </a:t>
            </a:r>
            <a:r>
              <a:rPr lang="fr-BE" altLang="en-US" dirty="0" err="1" smtClean="0">
                <a:solidFill>
                  <a:schemeClr val="bg1"/>
                </a:solidFill>
              </a:rPr>
              <a:t>leger</a:t>
            </a:r>
            <a:endParaRPr lang="en-GB" altLang="en-US" sz="1400" i="1" dirty="0">
              <a:solidFill>
                <a:schemeClr val="bg1"/>
              </a:solidFill>
            </a:endParaRPr>
          </a:p>
        </p:txBody>
      </p:sp>
      <p:sp>
        <p:nvSpPr>
          <p:cNvPr id="48" name="Text Box 9"/>
          <p:cNvSpPr txBox="1">
            <a:spLocks noChangeArrowheads="1"/>
          </p:cNvSpPr>
          <p:nvPr/>
        </p:nvSpPr>
        <p:spPr bwMode="auto">
          <a:xfrm>
            <a:off x="684897" y="5634418"/>
            <a:ext cx="5334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Zeehonden</a:t>
            </a:r>
            <a:r>
              <a:rPr lang="fr-BE" altLang="en-US" dirty="0" smtClean="0">
                <a:solidFill>
                  <a:schemeClr val="bg1"/>
                </a:solidFill>
              </a:rPr>
              <a:t> en </a:t>
            </a:r>
            <a:r>
              <a:rPr lang="fr-BE" altLang="en-US" dirty="0" err="1" smtClean="0">
                <a:solidFill>
                  <a:schemeClr val="bg1"/>
                </a:solidFill>
              </a:rPr>
              <a:t>kustvogels</a:t>
            </a:r>
            <a:r>
              <a:rPr lang="fr-BE" altLang="en-US" dirty="0" smtClean="0">
                <a:solidFill>
                  <a:schemeClr val="bg1"/>
                </a:solidFill>
              </a:rPr>
              <a:t> op </a:t>
            </a:r>
            <a:r>
              <a:rPr lang="fr-BE" altLang="en-US" dirty="0" err="1" smtClean="0">
                <a:solidFill>
                  <a:schemeClr val="bg1"/>
                </a:solidFill>
              </a:rPr>
              <a:t>grens</a:t>
            </a:r>
            <a:r>
              <a:rPr lang="fr-BE" altLang="en-US" dirty="0" smtClean="0">
                <a:solidFill>
                  <a:schemeClr val="bg1"/>
                </a:solidFill>
              </a:rPr>
              <a:t> land-</a:t>
            </a:r>
            <a:r>
              <a:rPr lang="fr-BE" altLang="en-US" dirty="0" err="1" smtClean="0">
                <a:solidFill>
                  <a:schemeClr val="bg1"/>
                </a:solidFill>
              </a:rPr>
              <a:t>zee</a:t>
            </a:r>
            <a:endParaRPr lang="en-GB" altLang="en-US" sz="1400" i="1" dirty="0">
              <a:solidFill>
                <a:schemeClr val="bg1"/>
              </a:solidFill>
            </a:endParaRPr>
          </a:p>
        </p:txBody>
      </p:sp>
      <p:sp>
        <p:nvSpPr>
          <p:cNvPr id="49" name="Text Box 9"/>
          <p:cNvSpPr txBox="1">
            <a:spLocks noChangeArrowheads="1"/>
          </p:cNvSpPr>
          <p:nvPr/>
        </p:nvSpPr>
        <p:spPr bwMode="auto">
          <a:xfrm>
            <a:off x="676840" y="6193862"/>
            <a:ext cx="5334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Zuurstof</a:t>
            </a:r>
            <a:r>
              <a:rPr lang="fr-BE" altLang="en-US" dirty="0" smtClean="0">
                <a:solidFill>
                  <a:schemeClr val="bg1"/>
                </a:solidFill>
              </a:rPr>
              <a:t> uit </a:t>
            </a:r>
            <a:r>
              <a:rPr lang="fr-BE" altLang="en-US" dirty="0" err="1" smtClean="0">
                <a:solidFill>
                  <a:schemeClr val="bg1"/>
                </a:solidFill>
              </a:rPr>
              <a:t>zee</a:t>
            </a:r>
            <a:r>
              <a:rPr lang="fr-BE" altLang="en-US" dirty="0" smtClean="0">
                <a:solidFill>
                  <a:schemeClr val="bg1"/>
                </a:solidFill>
              </a:rPr>
              <a:t>: onze </a:t>
            </a:r>
            <a:r>
              <a:rPr lang="fr-BE" altLang="en-US" dirty="0" err="1" smtClean="0">
                <a:solidFill>
                  <a:schemeClr val="bg1"/>
                </a:solidFill>
              </a:rPr>
              <a:t>tweede</a:t>
            </a:r>
            <a:r>
              <a:rPr lang="fr-BE" altLang="en-US" dirty="0" smtClean="0">
                <a:solidFill>
                  <a:schemeClr val="bg1"/>
                </a:solidFill>
              </a:rPr>
              <a:t> long</a:t>
            </a:r>
            <a:endParaRPr lang="en-GB" altLang="en-US" sz="1400" i="1" dirty="0">
              <a:solidFill>
                <a:schemeClr val="bg1"/>
              </a:solidFill>
            </a:endParaRPr>
          </a:p>
        </p:txBody>
      </p:sp>
      <p:sp>
        <p:nvSpPr>
          <p:cNvPr id="50" name="Text Box 9"/>
          <p:cNvSpPr txBox="1">
            <a:spLocks noChangeArrowheads="1"/>
          </p:cNvSpPr>
          <p:nvPr/>
        </p:nvSpPr>
        <p:spPr bwMode="auto">
          <a:xfrm>
            <a:off x="694456" y="1250908"/>
            <a:ext cx="53348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Klimaat</a:t>
            </a:r>
            <a:r>
              <a:rPr lang="fr-BE" altLang="en-US" dirty="0" smtClean="0">
                <a:solidFill>
                  <a:schemeClr val="bg1"/>
                </a:solidFill>
              </a:rPr>
              <a:t>- en </a:t>
            </a:r>
            <a:r>
              <a:rPr lang="fr-BE" altLang="en-US" dirty="0" err="1" smtClean="0">
                <a:solidFill>
                  <a:schemeClr val="bg1"/>
                </a:solidFill>
              </a:rPr>
              <a:t>economische</a:t>
            </a:r>
            <a:r>
              <a:rPr lang="fr-BE" altLang="en-US" dirty="0" smtClean="0">
                <a:solidFill>
                  <a:schemeClr val="bg1"/>
                </a:solidFill>
              </a:rPr>
              <a:t> </a:t>
            </a:r>
            <a:r>
              <a:rPr lang="fr-BE" altLang="en-US" dirty="0" err="1" smtClean="0">
                <a:solidFill>
                  <a:schemeClr val="bg1"/>
                </a:solidFill>
              </a:rPr>
              <a:t>migratie</a:t>
            </a:r>
            <a:endParaRPr lang="en-GB" altLang="en-US" sz="1400" i="1" dirty="0">
              <a:solidFill>
                <a:schemeClr val="bg1"/>
              </a:solidFill>
            </a:endParaRPr>
          </a:p>
        </p:txBody>
      </p:sp>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2131" y="1691529"/>
            <a:ext cx="419396" cy="425388"/>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5444" y="4579162"/>
            <a:ext cx="419396" cy="425388"/>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2131" y="5096074"/>
            <a:ext cx="419396" cy="425388"/>
          </a:xfrm>
          <a:prstGeom prst="rect">
            <a:avLst/>
          </a:prstGeom>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1859" y="1220443"/>
            <a:ext cx="419396" cy="428580"/>
          </a:xfrm>
          <a:prstGeom prst="rect">
            <a:avLst/>
          </a:prstGeom>
        </p:spPr>
      </p:pic>
      <p:pic>
        <p:nvPicPr>
          <p:cNvPr id="56" name="Picture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4283" y="3117319"/>
            <a:ext cx="419396" cy="428580"/>
          </a:xfrm>
          <a:prstGeom prst="rect">
            <a:avLst/>
          </a:prstGeom>
        </p:spPr>
      </p:pic>
      <p:pic>
        <p:nvPicPr>
          <p:cNvPr id="57" name="Picture 5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4283" y="3609646"/>
            <a:ext cx="419396" cy="428580"/>
          </a:xfrm>
          <a:prstGeom prst="rect">
            <a:avLst/>
          </a:prstGeom>
        </p:spPr>
      </p:pic>
      <p:pic>
        <p:nvPicPr>
          <p:cNvPr id="58" name="Picture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5444" y="4088341"/>
            <a:ext cx="419396" cy="428580"/>
          </a:xfrm>
          <a:prstGeom prst="rect">
            <a:avLst/>
          </a:prstGeom>
        </p:spPr>
      </p:pic>
      <p:pic>
        <p:nvPicPr>
          <p:cNvPr id="59" name="Picture 5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73370" y="4091533"/>
            <a:ext cx="428580" cy="434703"/>
          </a:xfrm>
          <a:prstGeom prst="rect">
            <a:avLst/>
          </a:prstGeom>
        </p:spPr>
      </p:pic>
      <p:pic>
        <p:nvPicPr>
          <p:cNvPr id="60" name="Picture 5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9163" y="6128491"/>
            <a:ext cx="413273" cy="425518"/>
          </a:xfrm>
          <a:prstGeom prst="rect">
            <a:avLst/>
          </a:prstGeom>
        </p:spPr>
      </p:pic>
      <p:pic>
        <p:nvPicPr>
          <p:cNvPr id="61" name="Picture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8487" y="6118714"/>
            <a:ext cx="419396" cy="425388"/>
          </a:xfrm>
          <a:prstGeom prst="rect">
            <a:avLst/>
          </a:prstGeom>
        </p:spPr>
      </p:pic>
      <p:pic>
        <p:nvPicPr>
          <p:cNvPr id="62" name="Picture 6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1269" y="6128491"/>
            <a:ext cx="428580" cy="434703"/>
          </a:xfrm>
          <a:prstGeom prst="rect">
            <a:avLst/>
          </a:prstGeom>
        </p:spPr>
      </p:pic>
    </p:spTree>
    <p:extLst>
      <p:ext uri="{BB962C8B-B14F-4D97-AF65-F5344CB8AC3E}">
        <p14:creationId xmlns:p14="http://schemas.microsoft.com/office/powerpoint/2010/main" val="24971666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42492"/>
          </a:xfrm>
          <a:prstGeom prst="rect">
            <a:avLst/>
          </a:prstGeom>
        </p:spPr>
      </p:pic>
      <p:sp>
        <p:nvSpPr>
          <p:cNvPr id="2" name="Rectangle 10"/>
          <p:cNvSpPr>
            <a:spLocks noChangeArrowheads="1"/>
          </p:cNvSpPr>
          <p:nvPr/>
        </p:nvSpPr>
        <p:spPr bwMode="auto">
          <a:xfrm>
            <a:off x="539750" y="115888"/>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Een reis met vele </a:t>
            </a:r>
            <a:r>
              <a:rPr lang="nl-NL" altLang="en-US" sz="4000" b="1" dirty="0" err="1" smtClean="0">
                <a:solidFill>
                  <a:schemeClr val="bg1"/>
                </a:solidFill>
              </a:rPr>
              <a:t>stops</a:t>
            </a:r>
            <a:r>
              <a:rPr lang="nl-NL" altLang="en-US" sz="4000" b="1" dirty="0" smtClean="0">
                <a:solidFill>
                  <a:schemeClr val="bg1"/>
                </a:solidFill>
              </a:rPr>
              <a:t> (IV)</a:t>
            </a:r>
            <a:endParaRPr lang="en-GB" altLang="en-US" sz="4000" b="1" dirty="0">
              <a:solidFill>
                <a:schemeClr val="bg1"/>
              </a:solidFill>
            </a:endParaRP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617" y="1302219"/>
            <a:ext cx="428580" cy="42858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111" y="2368285"/>
            <a:ext cx="428580" cy="434703"/>
          </a:xfrm>
          <a:prstGeom prst="rect">
            <a:avLst/>
          </a:prstGeom>
        </p:spPr>
      </p:pic>
      <p:sp>
        <p:nvSpPr>
          <p:cNvPr id="39" name="Text Box 9"/>
          <p:cNvSpPr txBox="1">
            <a:spLocks noChangeArrowheads="1"/>
          </p:cNvSpPr>
          <p:nvPr/>
        </p:nvSpPr>
        <p:spPr bwMode="auto">
          <a:xfrm>
            <a:off x="676840" y="1170419"/>
            <a:ext cx="36879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smtClean="0">
                <a:solidFill>
                  <a:schemeClr val="bg1"/>
                </a:solidFill>
              </a:rPr>
              <a:t>45% </a:t>
            </a:r>
            <a:r>
              <a:rPr lang="fr-BE" altLang="en-US" dirty="0" err="1" smtClean="0">
                <a:solidFill>
                  <a:schemeClr val="bg1"/>
                </a:solidFill>
              </a:rPr>
              <a:t>Aarde</a:t>
            </a:r>
            <a:r>
              <a:rPr lang="fr-BE" altLang="en-US" dirty="0" smtClean="0">
                <a:solidFill>
                  <a:schemeClr val="bg1"/>
                </a:solidFill>
              </a:rPr>
              <a:t> </a:t>
            </a:r>
            <a:r>
              <a:rPr lang="fr-BE" altLang="en-US" dirty="0" err="1" smtClean="0">
                <a:solidFill>
                  <a:schemeClr val="bg1"/>
                </a:solidFill>
              </a:rPr>
              <a:t>nauwelijks</a:t>
            </a:r>
            <a:r>
              <a:rPr lang="fr-BE" altLang="en-US" dirty="0" smtClean="0">
                <a:solidFill>
                  <a:schemeClr val="bg1"/>
                </a:solidFill>
              </a:rPr>
              <a:t> </a:t>
            </a:r>
            <a:r>
              <a:rPr lang="fr-BE" altLang="en-US" dirty="0" err="1" smtClean="0">
                <a:solidFill>
                  <a:schemeClr val="bg1"/>
                </a:solidFill>
              </a:rPr>
              <a:t>beheerd</a:t>
            </a:r>
            <a:endParaRPr lang="en-GB" altLang="en-US" sz="1400" i="1" dirty="0">
              <a:solidFill>
                <a:schemeClr val="bg1"/>
              </a:solidFill>
            </a:endParaRPr>
          </a:p>
        </p:txBody>
      </p:sp>
      <p:sp>
        <p:nvSpPr>
          <p:cNvPr id="40" name="Text Box 9"/>
          <p:cNvSpPr txBox="1">
            <a:spLocks noChangeArrowheads="1"/>
          </p:cNvSpPr>
          <p:nvPr/>
        </p:nvSpPr>
        <p:spPr bwMode="auto">
          <a:xfrm>
            <a:off x="676840" y="1732248"/>
            <a:ext cx="45236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Vijfhonderd</a:t>
            </a:r>
            <a:r>
              <a:rPr lang="fr-BE" altLang="en-US" dirty="0" smtClean="0">
                <a:solidFill>
                  <a:schemeClr val="bg1"/>
                </a:solidFill>
              </a:rPr>
              <a:t> </a:t>
            </a:r>
            <a:r>
              <a:rPr lang="fr-BE" altLang="en-US" dirty="0" err="1" smtClean="0">
                <a:solidFill>
                  <a:schemeClr val="bg1"/>
                </a:solidFill>
              </a:rPr>
              <a:t>jaar</a:t>
            </a:r>
            <a:r>
              <a:rPr lang="fr-BE" altLang="en-US" dirty="0" smtClean="0">
                <a:solidFill>
                  <a:schemeClr val="bg1"/>
                </a:solidFill>
              </a:rPr>
              <a:t> na </a:t>
            </a:r>
            <a:r>
              <a:rPr lang="fr-BE" altLang="en-US" dirty="0" err="1" smtClean="0">
                <a:solidFill>
                  <a:schemeClr val="bg1"/>
                </a:solidFill>
              </a:rPr>
              <a:t>Magelhaes</a:t>
            </a:r>
            <a:endParaRPr lang="en-GB" altLang="en-US" sz="1400" i="1" dirty="0">
              <a:solidFill>
                <a:schemeClr val="bg1"/>
              </a:solidFill>
            </a:endParaRPr>
          </a:p>
        </p:txBody>
      </p:sp>
      <p:sp>
        <p:nvSpPr>
          <p:cNvPr id="41" name="Text Box 9"/>
          <p:cNvSpPr txBox="1">
            <a:spLocks noChangeArrowheads="1"/>
          </p:cNvSpPr>
          <p:nvPr/>
        </p:nvSpPr>
        <p:spPr bwMode="auto">
          <a:xfrm>
            <a:off x="665369" y="2340566"/>
            <a:ext cx="57239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smtClean="0">
                <a:solidFill>
                  <a:schemeClr val="bg1"/>
                </a:solidFill>
              </a:rPr>
              <a:t>UNESCO-IOC al </a:t>
            </a:r>
            <a:r>
              <a:rPr lang="fr-BE" altLang="en-US" dirty="0" err="1" smtClean="0">
                <a:solidFill>
                  <a:schemeClr val="bg1"/>
                </a:solidFill>
              </a:rPr>
              <a:t>decennia</a:t>
            </a:r>
            <a:r>
              <a:rPr lang="fr-BE" altLang="en-US" dirty="0" smtClean="0">
                <a:solidFill>
                  <a:schemeClr val="bg1"/>
                </a:solidFill>
              </a:rPr>
              <a:t> </a:t>
            </a:r>
            <a:r>
              <a:rPr lang="fr-BE" altLang="en-US" dirty="0" err="1" smtClean="0">
                <a:solidFill>
                  <a:schemeClr val="bg1"/>
                </a:solidFill>
              </a:rPr>
              <a:t>als</a:t>
            </a:r>
            <a:r>
              <a:rPr lang="fr-BE" altLang="en-US" dirty="0" smtClean="0">
                <a:solidFill>
                  <a:schemeClr val="bg1"/>
                </a:solidFill>
              </a:rPr>
              <a:t> </a:t>
            </a:r>
            <a:r>
              <a:rPr lang="fr-BE" altLang="en-US" dirty="0" err="1" smtClean="0">
                <a:solidFill>
                  <a:schemeClr val="bg1"/>
                </a:solidFill>
              </a:rPr>
              <a:t>roerganger</a:t>
            </a:r>
            <a:endParaRPr lang="en-GB" altLang="en-US" sz="1400" i="1" dirty="0">
              <a:solidFill>
                <a:schemeClr val="bg1"/>
              </a:solidFill>
            </a:endParaRPr>
          </a:p>
        </p:txBody>
      </p:sp>
      <p:sp>
        <p:nvSpPr>
          <p:cNvPr id="42" name="Text Box 9"/>
          <p:cNvSpPr txBox="1">
            <a:spLocks noChangeArrowheads="1"/>
          </p:cNvSpPr>
          <p:nvPr/>
        </p:nvSpPr>
        <p:spPr bwMode="auto">
          <a:xfrm>
            <a:off x="676840" y="2952863"/>
            <a:ext cx="2685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BE" altLang="en-US" dirty="0" err="1" smtClean="0">
                <a:solidFill>
                  <a:schemeClr val="bg1"/>
                </a:solidFill>
              </a:rPr>
              <a:t>WereldOceaanDag</a:t>
            </a:r>
            <a:endParaRPr lang="en-GB" altLang="en-US" sz="1400" i="1" dirty="0">
              <a:solidFill>
                <a:schemeClr val="bg1"/>
              </a:solidFill>
            </a:endParaRP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617" y="1822516"/>
            <a:ext cx="428580" cy="42858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111" y="2920177"/>
            <a:ext cx="428580" cy="434703"/>
          </a:xfrm>
          <a:prstGeom prst="rect">
            <a:avLst/>
          </a:prstGeom>
        </p:spPr>
      </p:pic>
    </p:spTree>
    <p:extLst>
      <p:ext uri="{BB962C8B-B14F-4D97-AF65-F5344CB8AC3E}">
        <p14:creationId xmlns:p14="http://schemas.microsoft.com/office/powerpoint/2010/main" val="6815204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Afbeelding 5" descr="VLIZ_LOGO-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 y="4882896"/>
            <a:ext cx="1844040" cy="1511808"/>
          </a:xfrm>
          <a:prstGeom prst="rect">
            <a:avLst/>
          </a:prstGeom>
        </p:spPr>
      </p:pic>
      <p:sp>
        <p:nvSpPr>
          <p:cNvPr id="7" name="Titel 1"/>
          <p:cNvSpPr>
            <a:spLocks noGrp="1"/>
          </p:cNvSpPr>
          <p:nvPr>
            <p:ph type="ctrTitle"/>
          </p:nvPr>
        </p:nvSpPr>
        <p:spPr>
          <a:xfrm>
            <a:off x="2774663" y="694199"/>
            <a:ext cx="3401568" cy="1470025"/>
          </a:xfrm>
        </p:spPr>
        <p:txBody>
          <a:bodyPr>
            <a:noAutofit/>
          </a:bodyPr>
          <a:lstStyle/>
          <a:p>
            <a:pPr algn="l"/>
            <a:r>
              <a:rPr lang="nl-NL" sz="9600" dirty="0" smtClean="0">
                <a:solidFill>
                  <a:srgbClr val="008AAB"/>
                </a:solidFill>
                <a:latin typeface="Calibri" panose="020F0502020204030204" pitchFamily="34" charset="0"/>
                <a:cs typeface="Calibri" panose="020F0502020204030204" pitchFamily="34" charset="0"/>
              </a:rPr>
              <a:t>EINDE</a:t>
            </a:r>
            <a:endParaRPr lang="nl-NL" sz="9600" dirty="0">
              <a:solidFill>
                <a:srgbClr val="008AAB"/>
              </a:solidFill>
              <a:latin typeface="Calibri" panose="020F0502020204030204" pitchFamily="34" charset="0"/>
              <a:cs typeface="Calibri" panose="020F0502020204030204" pitchFamily="34" charset="0"/>
            </a:endParaRPr>
          </a:p>
        </p:txBody>
      </p:sp>
      <p:pic>
        <p:nvPicPr>
          <p:cNvPr id="4" name="Picture 37" descr="family%20beach%20fu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24" b="97191" l="2481" r="97901"/>
                    </a14:imgEffect>
                  </a14:imgLayer>
                </a14:imgProps>
              </a:ext>
              <a:ext uri="{28A0092B-C50C-407E-A947-70E740481C1C}">
                <a14:useLocalDpi xmlns:a14="http://schemas.microsoft.com/office/drawing/2010/main" val="0"/>
              </a:ext>
            </a:extLst>
          </a:blip>
          <a:srcRect/>
          <a:stretch>
            <a:fillRect/>
          </a:stretch>
        </p:blipFill>
        <p:spPr bwMode="auto">
          <a:xfrm>
            <a:off x="1522136" y="2457032"/>
            <a:ext cx="7621864" cy="57515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395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4993353" y="1471101"/>
            <a:ext cx="29289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tx2">
                    <a:lumMod val="60000"/>
                    <a:lumOff val="40000"/>
                  </a:schemeClr>
                </a:solidFill>
              </a:rPr>
              <a:t>Watercyclus</a:t>
            </a:r>
            <a:endParaRPr lang="en-US" altLang="en-US" sz="2000" dirty="0">
              <a:solidFill>
                <a:schemeClr val="tx2">
                  <a:lumMod val="60000"/>
                  <a:lumOff val="4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90" y="6086920"/>
            <a:ext cx="694275" cy="7041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4" y="-137160"/>
            <a:ext cx="9411668" cy="7104888"/>
          </a:xfrm>
          <a:prstGeom prst="rect">
            <a:avLst/>
          </a:prstGeom>
        </p:spPr>
      </p:pic>
      <p:grpSp>
        <p:nvGrpSpPr>
          <p:cNvPr id="9" name="Group 8"/>
          <p:cNvGrpSpPr/>
          <p:nvPr/>
        </p:nvGrpSpPr>
        <p:grpSpPr>
          <a:xfrm>
            <a:off x="2450592" y="117867"/>
            <a:ext cx="4562856" cy="707886"/>
            <a:chOff x="2450592" y="117867"/>
            <a:chExt cx="5001768" cy="770424"/>
          </a:xfrm>
        </p:grpSpPr>
        <p:sp>
          <p:nvSpPr>
            <p:cNvPr id="7" name="Rectangle 6"/>
            <p:cNvSpPr/>
            <p:nvPr/>
          </p:nvSpPr>
          <p:spPr>
            <a:xfrm>
              <a:off x="2450592" y="121009"/>
              <a:ext cx="5001768" cy="7672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0"/>
            <p:cNvSpPr>
              <a:spLocks noChangeArrowheads="1"/>
            </p:cNvSpPr>
            <p:nvPr/>
          </p:nvSpPr>
          <p:spPr bwMode="auto">
            <a:xfrm>
              <a:off x="2661760" y="117867"/>
              <a:ext cx="42791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tx2">
                      <a:lumMod val="60000"/>
                      <a:lumOff val="40000"/>
                    </a:schemeClr>
                  </a:solidFill>
                </a:rPr>
                <a:t>Waterkringloop</a:t>
              </a:r>
              <a:endParaRPr lang="en-GB" altLang="en-US" sz="4000" b="1" dirty="0">
                <a:solidFill>
                  <a:schemeClr val="tx2">
                    <a:lumMod val="60000"/>
                    <a:lumOff val="40000"/>
                  </a:schemeClr>
                </a:solidFil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24712" cy="1140779"/>
          </a:xfrm>
          <a:prstGeom prst="rect">
            <a:avLst/>
          </a:prstGeom>
        </p:spPr>
      </p:pic>
    </p:spTree>
    <p:extLst>
      <p:ext uri="{BB962C8B-B14F-4D97-AF65-F5344CB8AC3E}">
        <p14:creationId xmlns:p14="http://schemas.microsoft.com/office/powerpoint/2010/main" val="217156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43" y="0"/>
            <a:ext cx="10732394"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 y="6086920"/>
            <a:ext cx="694275" cy="704193"/>
          </a:xfrm>
          <a:prstGeom prst="rect">
            <a:avLst/>
          </a:prstGeom>
        </p:spPr>
      </p:pic>
      <p:grpSp>
        <p:nvGrpSpPr>
          <p:cNvPr id="8" name="Group 7"/>
          <p:cNvGrpSpPr/>
          <p:nvPr/>
        </p:nvGrpSpPr>
        <p:grpSpPr>
          <a:xfrm>
            <a:off x="0" y="186076"/>
            <a:ext cx="3903638" cy="763444"/>
            <a:chOff x="0" y="186076"/>
            <a:chExt cx="3903638" cy="763444"/>
          </a:xfrm>
        </p:grpSpPr>
        <p:sp>
          <p:nvSpPr>
            <p:cNvPr id="6" name="Rectangle 5"/>
            <p:cNvSpPr/>
            <p:nvPr/>
          </p:nvSpPr>
          <p:spPr>
            <a:xfrm>
              <a:off x="401216" y="244521"/>
              <a:ext cx="3349690" cy="7049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10"/>
            <p:cNvSpPr>
              <a:spLocks noChangeArrowheads="1"/>
            </p:cNvSpPr>
            <p:nvPr/>
          </p:nvSpPr>
          <p:spPr bwMode="auto">
            <a:xfrm>
              <a:off x="0" y="186076"/>
              <a:ext cx="39036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tx2">
                      <a:lumMod val="60000"/>
                      <a:lumOff val="40000"/>
                    </a:schemeClr>
                  </a:solidFill>
                </a:rPr>
                <a:t>Drinkwater</a:t>
              </a:r>
              <a:endParaRPr lang="en-GB" altLang="en-US" sz="4000" b="1" dirty="0">
                <a:solidFill>
                  <a:schemeClr val="tx2">
                    <a:lumMod val="60000"/>
                    <a:lumOff val="40000"/>
                  </a:schemeClr>
                </a:solidFill>
              </a:endParaRPr>
            </a:p>
          </p:txBody>
        </p:sp>
      </p:grpSp>
    </p:spTree>
    <p:extLst>
      <p:ext uri="{BB962C8B-B14F-4D97-AF65-F5344CB8AC3E}">
        <p14:creationId xmlns:p14="http://schemas.microsoft.com/office/powerpoint/2010/main" val="907112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 y="0"/>
            <a:ext cx="5311832" cy="3680145"/>
          </a:xfrm>
          <a:prstGeom prst="rect">
            <a:avLst/>
          </a:prstGeom>
        </p:spPr>
      </p:pic>
      <p:sp>
        <p:nvSpPr>
          <p:cNvPr id="2" name="Rectangle 10"/>
          <p:cNvSpPr>
            <a:spLocks noChangeArrowheads="1"/>
          </p:cNvSpPr>
          <p:nvPr/>
        </p:nvSpPr>
        <p:spPr bwMode="auto">
          <a:xfrm>
            <a:off x="539750" y="115888"/>
            <a:ext cx="41699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4000" b="1" dirty="0" smtClean="0">
                <a:solidFill>
                  <a:schemeClr val="bg1"/>
                </a:solidFill>
              </a:rPr>
              <a:t>Energie uit zee</a:t>
            </a:r>
            <a:endParaRPr lang="en-GB" altLang="en-US" sz="4000" b="1"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66448"/>
            <a:ext cx="5319252" cy="319155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9364" y="-12562"/>
            <a:ext cx="3834636" cy="327687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4420" y="3033251"/>
            <a:ext cx="3839580" cy="3824748"/>
          </a:xfrm>
          <a:prstGeom prst="rect">
            <a:avLst/>
          </a:prstGeom>
        </p:spPr>
      </p:pic>
      <p:sp>
        <p:nvSpPr>
          <p:cNvPr id="3" name="TextBox 6"/>
          <p:cNvSpPr txBox="1">
            <a:spLocks noChangeArrowheads="1"/>
          </p:cNvSpPr>
          <p:nvPr/>
        </p:nvSpPr>
        <p:spPr bwMode="auto">
          <a:xfrm>
            <a:off x="3784243" y="3096602"/>
            <a:ext cx="15201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Golven</a:t>
            </a:r>
            <a:endParaRPr lang="en-US" altLang="en-US" sz="2000" dirty="0">
              <a:solidFill>
                <a:schemeClr val="bg1"/>
              </a:solidFill>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405" y="6016751"/>
            <a:ext cx="685131" cy="685131"/>
          </a:xfrm>
          <a:prstGeom prst="rect">
            <a:avLst/>
          </a:prstGeom>
        </p:spPr>
      </p:pic>
      <p:sp>
        <p:nvSpPr>
          <p:cNvPr id="9" name="TextBox 6"/>
          <p:cNvSpPr txBox="1">
            <a:spLocks noChangeArrowheads="1"/>
          </p:cNvSpPr>
          <p:nvPr/>
        </p:nvSpPr>
        <p:spPr bwMode="auto">
          <a:xfrm>
            <a:off x="3808963" y="6315961"/>
            <a:ext cx="15201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Getijden</a:t>
            </a:r>
            <a:endParaRPr lang="en-US" altLang="en-US" sz="2000" dirty="0">
              <a:solidFill>
                <a:schemeClr val="bg1"/>
              </a:solidFill>
            </a:endParaRPr>
          </a:p>
        </p:txBody>
      </p:sp>
      <p:sp>
        <p:nvSpPr>
          <p:cNvPr id="10" name="TextBox 6"/>
          <p:cNvSpPr txBox="1">
            <a:spLocks noChangeArrowheads="1"/>
          </p:cNvSpPr>
          <p:nvPr/>
        </p:nvSpPr>
        <p:spPr bwMode="auto">
          <a:xfrm>
            <a:off x="5128699" y="6317201"/>
            <a:ext cx="21250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2000" dirty="0" smtClean="0">
                <a:solidFill>
                  <a:schemeClr val="bg1"/>
                </a:solidFill>
              </a:rPr>
              <a:t>Offshore wind</a:t>
            </a:r>
            <a:endParaRPr lang="en-US" altLang="en-US" sz="2000" dirty="0">
              <a:solidFill>
                <a:schemeClr val="bg1"/>
              </a:solidFill>
            </a:endParaRPr>
          </a:p>
        </p:txBody>
      </p:sp>
      <p:sp>
        <p:nvSpPr>
          <p:cNvPr id="11" name="TextBox 6"/>
          <p:cNvSpPr txBox="1">
            <a:spLocks noChangeArrowheads="1"/>
          </p:cNvSpPr>
          <p:nvPr/>
        </p:nvSpPr>
        <p:spPr bwMode="auto">
          <a:xfrm>
            <a:off x="5471624" y="2272824"/>
            <a:ext cx="35101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BE" altLang="en-US" sz="2000" dirty="0" smtClean="0">
                <a:solidFill>
                  <a:schemeClr val="bg1"/>
                </a:solidFill>
              </a:rPr>
              <a:t>‘OTEC’ </a:t>
            </a:r>
          </a:p>
          <a:p>
            <a:r>
              <a:rPr lang="nl-BE" altLang="en-US" sz="2000" dirty="0" smtClean="0">
                <a:solidFill>
                  <a:schemeClr val="bg1"/>
                </a:solidFill>
              </a:rPr>
              <a:t>= t° of zoutgehalte gradiënt</a:t>
            </a:r>
            <a:endParaRPr lang="en-US" altLang="en-US" sz="2000" dirty="0">
              <a:solidFill>
                <a:schemeClr val="bg1"/>
              </a:solidFill>
            </a:endParaRPr>
          </a:p>
        </p:txBody>
      </p:sp>
    </p:spTree>
    <p:extLst>
      <p:ext uri="{BB962C8B-B14F-4D97-AF65-F5344CB8AC3E}">
        <p14:creationId xmlns:p14="http://schemas.microsoft.com/office/powerpoint/2010/main" val="3207072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660"/>
            <a:ext cx="9140345" cy="589034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26" y="6021440"/>
            <a:ext cx="704748" cy="704748"/>
          </a:xfrm>
          <a:prstGeom prst="rect">
            <a:avLst/>
          </a:prstGeom>
        </p:spPr>
      </p:pic>
      <p:sp>
        <p:nvSpPr>
          <p:cNvPr id="14" name="Text Box 4"/>
          <p:cNvSpPr txBox="1">
            <a:spLocks noChangeArrowheads="1"/>
          </p:cNvSpPr>
          <p:nvPr/>
        </p:nvSpPr>
        <p:spPr bwMode="auto">
          <a:xfrm>
            <a:off x="371475" y="141288"/>
            <a:ext cx="6934200"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4000" b="1" dirty="0" smtClean="0">
                <a:solidFill>
                  <a:schemeClr val="tx2"/>
                </a:solidFill>
              </a:rPr>
              <a:t>Maritieme jobs in Europa</a:t>
            </a:r>
            <a:endParaRPr lang="nl-NL" altLang="en-US" sz="4000" dirty="0">
              <a:solidFill>
                <a:schemeClr val="tx2"/>
              </a:solidFill>
            </a:endParaRPr>
          </a:p>
        </p:txBody>
      </p:sp>
      <p:sp>
        <p:nvSpPr>
          <p:cNvPr id="15" name="TextBox 6"/>
          <p:cNvSpPr txBox="1">
            <a:spLocks noChangeArrowheads="1"/>
          </p:cNvSpPr>
          <p:nvPr/>
        </p:nvSpPr>
        <p:spPr bwMode="auto">
          <a:xfrm>
            <a:off x="1745063" y="4434822"/>
            <a:ext cx="645979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en-US" sz="4000" b="1" dirty="0" smtClean="0">
                <a:solidFill>
                  <a:schemeClr val="bg1"/>
                </a:solidFill>
              </a:rPr>
              <a:t>EUROPA</a:t>
            </a:r>
            <a:r>
              <a:rPr lang="nl-BE" altLang="en-US" sz="2000" dirty="0" smtClean="0">
                <a:solidFill>
                  <a:schemeClr val="bg1"/>
                </a:solidFill>
              </a:rPr>
              <a:t>:</a:t>
            </a:r>
          </a:p>
          <a:p>
            <a:pPr marL="342900" indent="-342900" algn="ctr">
              <a:buFontTx/>
              <a:buChar char="-"/>
            </a:pPr>
            <a:r>
              <a:rPr lang="nl-BE" altLang="en-US" sz="2000" dirty="0" smtClean="0">
                <a:solidFill>
                  <a:schemeClr val="bg1"/>
                </a:solidFill>
              </a:rPr>
              <a:t>70.000 km kustlijn</a:t>
            </a:r>
          </a:p>
          <a:p>
            <a:pPr marL="342900" indent="-342900" algn="ctr">
              <a:buFontTx/>
              <a:buChar char="-"/>
            </a:pPr>
            <a:r>
              <a:rPr lang="nl-BE" altLang="en-US" sz="2000" dirty="0" smtClean="0">
                <a:solidFill>
                  <a:schemeClr val="bg1"/>
                </a:solidFill>
              </a:rPr>
              <a:t>maritieme regio’s 40% van GDP</a:t>
            </a:r>
          </a:p>
          <a:p>
            <a:pPr marL="342900" indent="-342900" algn="ctr">
              <a:buFontTx/>
              <a:buChar char="-"/>
            </a:pPr>
            <a:r>
              <a:rPr lang="nl-BE" altLang="en-US" sz="2000" dirty="0" smtClean="0">
                <a:solidFill>
                  <a:schemeClr val="bg1"/>
                </a:solidFill>
              </a:rPr>
              <a:t>vele jobs in toerisme, scheepsbouw, visserij, offshore energie, biotechnologie,…</a:t>
            </a:r>
            <a:endParaRPr lang="en-US" altLang="en-US" sz="2000" dirty="0">
              <a:solidFill>
                <a:schemeClr val="bg1"/>
              </a:solidFill>
            </a:endParaRPr>
          </a:p>
        </p:txBody>
      </p:sp>
    </p:spTree>
    <p:extLst>
      <p:ext uri="{BB962C8B-B14F-4D97-AF65-F5344CB8AC3E}">
        <p14:creationId xmlns:p14="http://schemas.microsoft.com/office/powerpoint/2010/main" val="1310251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2312</TotalTime>
  <Words>4076</Words>
  <Application>Microsoft Office PowerPoint</Application>
  <PresentationFormat>On-screen Show (4:3)</PresentationFormat>
  <Paragraphs>335</Paragraphs>
  <Slides>58</Slides>
  <Notes>43</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4" baseType="lpstr">
      <vt:lpstr>Arial</vt:lpstr>
      <vt:lpstr>Calibri</vt:lpstr>
      <vt:lpstr>Myriad Pro</vt:lpstr>
      <vt:lpstr>Times New Roman</vt:lpstr>
      <vt:lpstr>Office-thema</vt:lpstr>
      <vt:lpstr>Chart</vt:lpstr>
      <vt:lpstr>De toekomst van onze blauwe planeet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EINDE</vt:lpstr>
    </vt:vector>
  </TitlesOfParts>
  <Company>Van de Sijpe Peter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Peter Van de Sijpe</dc:creator>
  <cp:lastModifiedBy>Jan Seys</cp:lastModifiedBy>
  <cp:revision>290</cp:revision>
  <dcterms:created xsi:type="dcterms:W3CDTF">2018-06-13T05:09:55Z</dcterms:created>
  <dcterms:modified xsi:type="dcterms:W3CDTF">2019-03-06T07:35:01Z</dcterms:modified>
</cp:coreProperties>
</file>